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8" d="100"/>
          <a:sy n="88" d="100"/>
        </p:scale>
        <p:origin x="72" y="4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olo e sottotitolo">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Titolo Testo</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buSzTx/>
              <a:buNone/>
              <a:defRPr sz="3200"/>
            </a:lvl1pPr>
            <a:lvl2pPr marL="0" indent="0" algn="ctr">
              <a:buSzTx/>
              <a:buNone/>
              <a:defRPr sz="3200"/>
            </a:lvl2pPr>
            <a:lvl3pPr marL="0" indent="0" algn="ctr">
              <a:buSzTx/>
              <a:buNone/>
              <a:defRPr sz="3200"/>
            </a:lvl3pPr>
            <a:lvl4pPr marL="0" indent="0" algn="ctr">
              <a:buSzTx/>
              <a:buNone/>
              <a:defRPr sz="3200"/>
            </a:lvl4pPr>
            <a:lvl5pPr marL="0" indent="0" algn="ctr">
              <a:buSzTx/>
              <a:buNone/>
              <a:defRPr sz="3200"/>
            </a:lvl5pPr>
          </a:lstStyle>
          <a:p>
            <a:r>
              <a:t>Corpo livello uno</a:t>
            </a:r>
          </a:p>
          <a:p>
            <a:pPr lvl="1"/>
            <a:r>
              <a:t>Corpo livello due</a:t>
            </a:r>
          </a:p>
          <a:p>
            <a:pPr lvl="2"/>
            <a:r>
              <a:t>Corpo livello tre</a:t>
            </a:r>
          </a:p>
          <a:p>
            <a:pPr lvl="3"/>
            <a:r>
              <a:t>Corpo livello quattro</a:t>
            </a:r>
          </a:p>
          <a:p>
            <a:pPr lvl="4"/>
            <a:r>
              <a:t>Corpo livello cinque</a:t>
            </a:r>
          </a:p>
        </p:txBody>
      </p:sp>
      <p:sp>
        <p:nvSpPr>
          <p:cNvPr id="13" name="Shape 13"/>
          <p:cNvSpPr>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Citazione">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buSzTx/>
              <a:buNone/>
              <a:defRPr sz="2400"/>
            </a:lvl1pPr>
          </a:lstStyle>
          <a:p>
            <a:r>
              <a:t>–Giovanni Mela</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buSzTx/>
              <a:buNone/>
              <a:defRPr sz="3800"/>
            </a:lvl1pPr>
          </a:lstStyle>
          <a:p>
            <a:r>
              <a:t>“Inserisci qui una citazione”. </a:t>
            </a:r>
          </a:p>
        </p:txBody>
      </p:sp>
      <p:sp>
        <p:nvSpPr>
          <p:cNvPr id="95" name="Shape 95"/>
          <p:cNvSpPr>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Vuoto">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 - Orizzontale">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Titolo Testo</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buSzTx/>
              <a:buNone/>
              <a:defRPr sz="3200"/>
            </a:lvl1pPr>
            <a:lvl2pPr marL="0" indent="0" algn="ctr">
              <a:buSzTx/>
              <a:buNone/>
              <a:defRPr sz="3200"/>
            </a:lvl2pPr>
            <a:lvl3pPr marL="0" indent="0" algn="ctr">
              <a:buSzTx/>
              <a:buNone/>
              <a:defRPr sz="3200"/>
            </a:lvl3pPr>
            <a:lvl4pPr marL="0" indent="0" algn="ctr">
              <a:buSzTx/>
              <a:buNone/>
              <a:defRPr sz="3200"/>
            </a:lvl4pPr>
            <a:lvl5pPr marL="0" indent="0" algn="ctr">
              <a:buSzTx/>
              <a:buNone/>
              <a:defRPr sz="3200"/>
            </a:lvl5pPr>
          </a:lstStyle>
          <a:p>
            <a:r>
              <a:t>Corpo livello uno</a:t>
            </a:r>
          </a:p>
          <a:p>
            <a:pPr lvl="1"/>
            <a:r>
              <a:t>Corpo livello due</a:t>
            </a:r>
          </a:p>
          <a:p>
            <a:pPr lvl="2"/>
            <a:r>
              <a:t>Corpo livello tre</a:t>
            </a:r>
          </a:p>
          <a:p>
            <a:pPr lvl="3"/>
            <a:r>
              <a:t>Corpo livello quattro</a:t>
            </a:r>
          </a:p>
          <a:p>
            <a:pPr lvl="4"/>
            <a:r>
              <a:t>Corpo livello cinque</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olo - Centrato">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Titolo Testo</a:t>
            </a:r>
          </a:p>
        </p:txBody>
      </p:sp>
      <p:sp>
        <p:nvSpPr>
          <p:cNvPr id="31" name="Shape 31"/>
          <p:cNvSpPr>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 - Verticale">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Titolo Testo</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buSzTx/>
              <a:buNone/>
              <a:defRPr sz="3200"/>
            </a:lvl1pPr>
            <a:lvl2pPr marL="0" indent="0" algn="ctr">
              <a:buSzTx/>
              <a:buNone/>
              <a:defRPr sz="3200"/>
            </a:lvl2pPr>
            <a:lvl3pPr marL="0" indent="0" algn="ctr">
              <a:buSzTx/>
              <a:buNone/>
              <a:defRPr sz="3200"/>
            </a:lvl3pPr>
            <a:lvl4pPr marL="0" indent="0" algn="ctr">
              <a:buSzTx/>
              <a:buNone/>
              <a:defRPr sz="3200"/>
            </a:lvl4pPr>
            <a:lvl5pPr marL="0" indent="0" algn="ctr">
              <a:buSzTx/>
              <a:buNone/>
              <a:defRPr sz="3200"/>
            </a:lvl5pPr>
          </a:lstStyle>
          <a:p>
            <a:r>
              <a:t>Corpo livello uno</a:t>
            </a:r>
          </a:p>
          <a:p>
            <a:pPr lvl="1"/>
            <a:r>
              <a:t>Corpo livello due</a:t>
            </a:r>
          </a:p>
          <a:p>
            <a:pPr lvl="2"/>
            <a:r>
              <a:t>Corpo livello tre</a:t>
            </a:r>
          </a:p>
          <a:p>
            <a:pPr lvl="3"/>
            <a:r>
              <a:t>Corpo livello quattro</a:t>
            </a:r>
          </a:p>
          <a:p>
            <a:pPr lvl="4"/>
            <a:r>
              <a:t>Corpo livello cinque</a:t>
            </a:r>
          </a:p>
        </p:txBody>
      </p:sp>
      <p:sp>
        <p:nvSpPr>
          <p:cNvPr id="41" name="Shape 41"/>
          <p:cNvSpPr>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olo - In alto">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Titolo Testo</a:t>
            </a:r>
          </a:p>
        </p:txBody>
      </p:sp>
      <p:sp>
        <p:nvSpPr>
          <p:cNvPr id="49" name="Shape 49"/>
          <p:cNvSpPr>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olo e punti elenco">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Titolo Testo</a:t>
            </a:r>
          </a:p>
        </p:txBody>
      </p:sp>
      <p:sp>
        <p:nvSpPr>
          <p:cNvPr id="57" name="Shape 57"/>
          <p:cNvSpPr>
            <a:spLocks noGrp="1"/>
          </p:cNvSpPr>
          <p:nvPr>
            <p:ph type="body" idx="1"/>
          </p:nvPr>
        </p:nvSpPr>
        <p:spPr>
          <a:prstGeom prst="rect">
            <a:avLst/>
          </a:prstGeom>
        </p:spPr>
        <p:txBody>
          <a:bodyPr/>
          <a:lstStyle/>
          <a:p>
            <a:r>
              <a:t>Corpo livello uno</a:t>
            </a:r>
          </a:p>
          <a:p>
            <a:pPr lvl="1"/>
            <a:r>
              <a:t>Corpo livello due</a:t>
            </a:r>
          </a:p>
          <a:p>
            <a:pPr lvl="2"/>
            <a:r>
              <a:t>Corpo livello tre</a:t>
            </a:r>
          </a:p>
          <a:p>
            <a:pPr lvl="3"/>
            <a:r>
              <a:t>Corpo livello quattro</a:t>
            </a:r>
          </a:p>
          <a:p>
            <a:pPr lvl="4"/>
            <a:r>
              <a:t>Corpo livello cinque</a:t>
            </a:r>
          </a:p>
        </p:txBody>
      </p:sp>
      <p:sp>
        <p:nvSpPr>
          <p:cNvPr id="58" name="Shape 58"/>
          <p:cNvSpPr>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olo, punti elenco e foto">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Titolo Testo</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Corpo livello uno</a:t>
            </a:r>
          </a:p>
          <a:p>
            <a:pPr lvl="1"/>
            <a:r>
              <a:t>Corpo livello due</a:t>
            </a:r>
          </a:p>
          <a:p>
            <a:pPr lvl="2"/>
            <a:r>
              <a:t>Corpo livello tre</a:t>
            </a:r>
          </a:p>
          <a:p>
            <a:pPr lvl="3"/>
            <a:r>
              <a:t>Corpo livello quattro</a:t>
            </a:r>
          </a:p>
          <a:p>
            <a:pPr lvl="4"/>
            <a:r>
              <a:t>Corpo livello cinque</a:t>
            </a:r>
          </a:p>
        </p:txBody>
      </p:sp>
      <p:sp>
        <p:nvSpPr>
          <p:cNvPr id="68" name="Shape 68"/>
          <p:cNvSpPr>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unti elenco">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Corpo livello uno</a:t>
            </a:r>
          </a:p>
          <a:p>
            <a:pPr lvl="1"/>
            <a:r>
              <a:t>Corpo livello due</a:t>
            </a:r>
          </a:p>
          <a:p>
            <a:pPr lvl="2"/>
            <a:r>
              <a:t>Corpo livello tre</a:t>
            </a:r>
          </a:p>
          <a:p>
            <a:pPr lvl="3"/>
            <a:r>
              <a:t>Corpo livello quattro</a:t>
            </a:r>
          </a:p>
          <a:p>
            <a:pPr lvl="4"/>
            <a:r>
              <a:t>Corpo livello cinque</a:t>
            </a:r>
          </a:p>
        </p:txBody>
      </p:sp>
      <p:sp>
        <p:nvSpPr>
          <p:cNvPr id="76" name="Shape 76"/>
          <p:cNvSpPr>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 - 3 per pagina">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Titolo Testo</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Corpo livello uno</a:t>
            </a:r>
          </a:p>
          <a:p>
            <a:pPr lvl="1"/>
            <a:r>
              <a:t>Corpo livello due</a:t>
            </a:r>
          </a:p>
          <a:p>
            <a:pPr lvl="2"/>
            <a:r>
              <a:t>Corpo livello tre</a:t>
            </a:r>
          </a:p>
          <a:p>
            <a:pPr lvl="3"/>
            <a:r>
              <a:t>Corpo livello quattro</a:t>
            </a:r>
          </a:p>
          <a:p>
            <a:pPr lvl="4"/>
            <a:r>
              <a:t>Corpo livello cinque</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‹N›</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t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8.ti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0.t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1.tif"/><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3.tif"/><Relationship Id="rId2" Type="http://schemas.openxmlformats.org/officeDocument/2006/relationships/image" Target="../media/image22.png"/><Relationship Id="rId1" Type="http://schemas.openxmlformats.org/officeDocument/2006/relationships/slideLayout" Target="../slideLayouts/slideLayout6.xml"/><Relationship Id="rId4" Type="http://schemas.openxmlformats.org/officeDocument/2006/relationships/image" Target="../media/image24.tif"/></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9.tif"/><Relationship Id="rId2" Type="http://schemas.openxmlformats.org/officeDocument/2006/relationships/image" Target="../media/image28.tif"/><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0.tif"/><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33.tif"/><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5.tif"/><Relationship Id="rId2" Type="http://schemas.openxmlformats.org/officeDocument/2006/relationships/image" Target="../media/image34.tif"/><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7.tif"/><Relationship Id="rId2" Type="http://schemas.openxmlformats.org/officeDocument/2006/relationships/image" Target="../media/image36.tif"/><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40.tif"/><Relationship Id="rId2" Type="http://schemas.openxmlformats.org/officeDocument/2006/relationships/image" Target="../media/image39.tif"/><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image" Target="../media/image41.tif"/><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42.tif"/><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44.tif"/><Relationship Id="rId2" Type="http://schemas.openxmlformats.org/officeDocument/2006/relationships/image" Target="../media/image43.tif"/><Relationship Id="rId1" Type="http://schemas.openxmlformats.org/officeDocument/2006/relationships/slideLayout" Target="../slideLayouts/slideLayout4.xml"/><Relationship Id="rId4" Type="http://schemas.openxmlformats.org/officeDocument/2006/relationships/image" Target="../media/image45.tif"/></Relationships>
</file>

<file path=ppt/slides/_rels/slide38.xml.rels><?xml version="1.0" encoding="UTF-8" standalone="yes"?>
<Relationships xmlns="http://schemas.openxmlformats.org/package/2006/relationships"><Relationship Id="rId2" Type="http://schemas.openxmlformats.org/officeDocument/2006/relationships/image" Target="../media/image46.ti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8.gif"/><Relationship Id="rId2" Type="http://schemas.openxmlformats.org/officeDocument/2006/relationships/image" Target="../media/image47.gif"/><Relationship Id="rId1" Type="http://schemas.openxmlformats.org/officeDocument/2006/relationships/slideLayout" Target="../slideLayouts/slideLayout12.xml"/><Relationship Id="rId5" Type="http://schemas.openxmlformats.org/officeDocument/2006/relationships/image" Target="../media/image40.tif"/><Relationship Id="rId4" Type="http://schemas.openxmlformats.org/officeDocument/2006/relationships/image" Target="../media/image39.tif"/></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37.tif"/><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1.png"/></Relationships>
</file>

<file path=ppt/slides/_rels/slide4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hyperlink" Target="https://it.wikipedia.org/wiki/Sistema_di_riferimento" TargetMode="External"/><Relationship Id="rId2" Type="http://schemas.openxmlformats.org/officeDocument/2006/relationships/image" Target="../media/image53.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57.gif"/><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60.tif"/><Relationship Id="rId2" Type="http://schemas.openxmlformats.org/officeDocument/2006/relationships/image" Target="../media/image59.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hyperlink" Target="https://it.wikipedia.org/wiki/Carlo_Rovelli" TargetMode="External"/><Relationship Id="rId2" Type="http://schemas.openxmlformats.org/officeDocument/2006/relationships/image" Target="../media/image62.jpe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119" name="pasted-image.tiff"/>
          <p:cNvPicPr>
            <a:picLocks noChangeAspect="1"/>
          </p:cNvPicPr>
          <p:nvPr/>
        </p:nvPicPr>
        <p:blipFill>
          <a:blip r:embed="rId2">
            <a:extLst/>
          </a:blip>
          <a:stretch>
            <a:fillRect/>
          </a:stretch>
        </p:blipFill>
        <p:spPr>
          <a:xfrm>
            <a:off x="3576" y="544251"/>
            <a:ext cx="12997648" cy="8665098"/>
          </a:xfrm>
          <a:prstGeom prst="rect">
            <a:avLst/>
          </a:prstGeom>
          <a:ln w="12700">
            <a:miter lim="400000"/>
          </a:ln>
        </p:spPr>
      </p:pic>
      <p:sp>
        <p:nvSpPr>
          <p:cNvPr id="120" name="Shape 120"/>
          <p:cNvSpPr>
            <a:spLocks noGrp="1"/>
          </p:cNvSpPr>
          <p:nvPr>
            <p:ph type="ctrTitle"/>
          </p:nvPr>
        </p:nvSpPr>
        <p:spPr>
          <a:xfrm>
            <a:off x="-1" y="1841447"/>
            <a:ext cx="13004801" cy="4266652"/>
          </a:xfrm>
          <a:prstGeom prst="rect">
            <a:avLst/>
          </a:prstGeom>
        </p:spPr>
        <p:txBody>
          <a:bodyPr/>
          <a:lstStyle/>
          <a:p>
            <a:pPr>
              <a:defRPr sz="9000">
                <a:solidFill>
                  <a:srgbClr val="FFFFFF"/>
                </a:solidFill>
              </a:defRPr>
            </a:pPr>
            <a:r>
              <a:t>Dalle Trasformazioni di Galileo alla</a:t>
            </a:r>
          </a:p>
          <a:p>
            <a:pPr>
              <a:defRPr sz="9000">
                <a:solidFill>
                  <a:srgbClr val="FFFFFF"/>
                </a:solidFill>
              </a:defRPr>
            </a:pPr>
            <a:r>
              <a:t>Quantum Gravity</a:t>
            </a:r>
          </a:p>
        </p:txBody>
      </p:sp>
      <p:sp>
        <p:nvSpPr>
          <p:cNvPr id="121" name="Shape 121"/>
          <p:cNvSpPr/>
          <p:nvPr/>
        </p:nvSpPr>
        <p:spPr>
          <a:xfrm>
            <a:off x="4899456" y="7338487"/>
            <a:ext cx="3205888" cy="1193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a:defRPr>
                <a:solidFill>
                  <a:srgbClr val="FFFFFF"/>
                </a:solidFill>
              </a:defRPr>
            </a:pPr>
            <a:r>
              <a:t>Ettore Budassi</a:t>
            </a:r>
          </a:p>
          <a:p>
            <a:pPr>
              <a:defRPr>
                <a:solidFill>
                  <a:srgbClr val="FFFFFF"/>
                </a:solidFill>
              </a:defRPr>
            </a:pPr>
            <a:r>
              <a:t>04/05/2018</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56" name="Shape 156"/>
          <p:cNvSpPr>
            <a:spLocks noGrp="1"/>
          </p:cNvSpPr>
          <p:nvPr>
            <p:ph type="title"/>
          </p:nvPr>
        </p:nvSpPr>
        <p:spPr>
          <a:xfrm>
            <a:off x="661242" y="41769"/>
            <a:ext cx="4927551" cy="2159001"/>
          </a:xfrm>
          <a:prstGeom prst="rect">
            <a:avLst/>
          </a:prstGeom>
        </p:spPr>
        <p:txBody>
          <a:bodyPr/>
          <a:lstStyle>
            <a:lvl1pPr>
              <a:defRPr>
                <a:solidFill>
                  <a:srgbClr val="FFFFFF"/>
                </a:solidFill>
              </a:defRPr>
            </a:lvl1pPr>
          </a:lstStyle>
          <a:p>
            <a:r>
              <a:t>Etere</a:t>
            </a:r>
          </a:p>
        </p:txBody>
      </p:sp>
      <p:sp>
        <p:nvSpPr>
          <p:cNvPr id="157" name="Shape 157"/>
          <p:cNvSpPr>
            <a:spLocks noGrp="1"/>
          </p:cNvSpPr>
          <p:nvPr>
            <p:ph type="body" sz="half" idx="1"/>
          </p:nvPr>
        </p:nvSpPr>
        <p:spPr>
          <a:xfrm>
            <a:off x="145922" y="2071433"/>
            <a:ext cx="5958190" cy="7363334"/>
          </a:xfrm>
          <a:prstGeom prst="rect">
            <a:avLst/>
          </a:prstGeom>
        </p:spPr>
        <p:txBody>
          <a:bodyPr/>
          <a:lstStyle>
            <a:lvl1pPr marL="0" indent="0" algn="ctr" defTabSz="457200">
              <a:buSzTx/>
              <a:buNone/>
              <a:defRPr>
                <a:solidFill>
                  <a:srgbClr val="FFFFFF"/>
                </a:solidFill>
                <a:latin typeface="Helvetica"/>
                <a:ea typeface="Helvetica"/>
                <a:cs typeface="Helvetica"/>
                <a:sym typeface="Helvetica"/>
              </a:defRPr>
            </a:lvl1pPr>
          </a:lstStyle>
          <a:p>
            <a:r>
              <a:t>Si credeva, sin dai tempi di Maxwell, che esistesse un mezzo propagatore del campo elettromagnetico: l’etere. Esso è una sostanza fissa, incolore, insapore, inodore, impalpabile che permea lo spazio fisico. Come ogni mezzo meccanico propaga le onde acustiche, anche l’etere propaga il campo e-m.</a:t>
            </a:r>
          </a:p>
        </p:txBody>
      </p:sp>
      <p:pic>
        <p:nvPicPr>
          <p:cNvPr id="158" name="Tesla_circa_1890.jpg"/>
          <p:cNvPicPr>
            <a:picLocks noChangeAspect="1"/>
          </p:cNvPicPr>
          <p:nvPr/>
        </p:nvPicPr>
        <p:blipFill>
          <a:blip r:embed="rId2">
            <a:extLst/>
          </a:blip>
          <a:srcRect r="7881"/>
          <a:stretch>
            <a:fillRect/>
          </a:stretch>
        </p:blipFill>
        <p:spPr>
          <a:xfrm>
            <a:off x="6286934" y="-1"/>
            <a:ext cx="6703005" cy="9753601"/>
          </a:xfrm>
          <a:prstGeom prst="rect">
            <a:avLst/>
          </a:prstGeom>
          <a:ln w="12700">
            <a:miter lim="400000"/>
          </a:ln>
        </p:spPr>
      </p:pic>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 name="MichelsonCoinAirLumiereBlanche.jpeg"/>
          <p:cNvPicPr>
            <a:picLocks noChangeAspect="1"/>
          </p:cNvPicPr>
          <p:nvPr/>
        </p:nvPicPr>
        <p:blipFill>
          <a:blip r:embed="rId2">
            <a:extLst/>
          </a:blip>
          <a:stretch>
            <a:fillRect/>
          </a:stretch>
        </p:blipFill>
        <p:spPr>
          <a:xfrm>
            <a:off x="0" y="0"/>
            <a:ext cx="13004800" cy="9753600"/>
          </a:xfrm>
          <a:prstGeom prst="rect">
            <a:avLst/>
          </a:prstGeom>
          <a:ln w="12700">
            <a:miter lim="400000"/>
          </a:ln>
        </p:spPr>
      </p:pic>
      <p:sp>
        <p:nvSpPr>
          <p:cNvPr id="161" name="Shape 161"/>
          <p:cNvSpPr>
            <a:spLocks noGrp="1"/>
          </p:cNvSpPr>
          <p:nvPr>
            <p:ph type="title"/>
          </p:nvPr>
        </p:nvSpPr>
        <p:spPr>
          <a:prstGeom prst="rect">
            <a:avLst/>
          </a:prstGeom>
        </p:spPr>
        <p:txBody>
          <a:bodyPr/>
          <a:lstStyle>
            <a:lvl1pPr>
              <a:defRPr>
                <a:solidFill>
                  <a:srgbClr val="FFFFFF"/>
                </a:solidFill>
              </a:defRPr>
            </a:lvl1pPr>
          </a:lstStyle>
          <a:p>
            <a:r>
              <a:t>Moto terrestre nell’etere</a:t>
            </a:r>
          </a:p>
        </p:txBody>
      </p:sp>
      <p:sp>
        <p:nvSpPr>
          <p:cNvPr id="162" name="Shape 162"/>
          <p:cNvSpPr>
            <a:spLocks noGrp="1"/>
          </p:cNvSpPr>
          <p:nvPr>
            <p:ph type="body" sz="half" idx="1"/>
          </p:nvPr>
        </p:nvSpPr>
        <p:spPr>
          <a:xfrm>
            <a:off x="952500" y="5685548"/>
            <a:ext cx="11099800" cy="3808549"/>
          </a:xfrm>
          <a:prstGeom prst="rect">
            <a:avLst/>
          </a:prstGeom>
        </p:spPr>
        <p:txBody>
          <a:bodyPr/>
          <a:lstStyle>
            <a:lvl1pPr marL="0" indent="0" algn="ctr">
              <a:buSzTx/>
              <a:buNone/>
              <a:defRPr>
                <a:solidFill>
                  <a:srgbClr val="FFFFFF"/>
                </a:solidFill>
              </a:defRPr>
            </a:lvl1pPr>
          </a:lstStyle>
          <a:p>
            <a:r>
              <a:t>Essendo l’etere fisso nello spazio ed essendo la terra in moto rispetto ad esso,si credeva che la velocità del campo e-m variasse in base alla direzione di propagazione. </a:t>
            </a: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 name="Wkt20.png"/>
          <p:cNvPicPr>
            <a:picLocks noChangeAspect="1"/>
          </p:cNvPicPr>
          <p:nvPr/>
        </p:nvPicPr>
        <p:blipFill>
          <a:blip r:embed="rId2">
            <a:extLst/>
          </a:blip>
          <a:srcRect t="5105" b="19374"/>
          <a:stretch>
            <a:fillRect/>
          </a:stretch>
        </p:blipFill>
        <p:spPr>
          <a:xfrm>
            <a:off x="42267" y="1333129"/>
            <a:ext cx="12920323" cy="6479510"/>
          </a:xfrm>
          <a:prstGeom prst="rect">
            <a:avLst/>
          </a:prstGeom>
          <a:ln w="12700">
            <a:miter lim="400000"/>
          </a:ln>
        </p:spPr>
      </p:pic>
      <p:sp>
        <p:nvSpPr>
          <p:cNvPr id="165" name="Shape 165"/>
          <p:cNvSpPr>
            <a:spLocks noGrp="1"/>
          </p:cNvSpPr>
          <p:nvPr>
            <p:ph type="title"/>
          </p:nvPr>
        </p:nvSpPr>
        <p:spPr>
          <a:xfrm>
            <a:off x="952500" y="-230191"/>
            <a:ext cx="11099800" cy="2159001"/>
          </a:xfrm>
          <a:prstGeom prst="rect">
            <a:avLst/>
          </a:prstGeom>
        </p:spPr>
        <p:txBody>
          <a:bodyPr/>
          <a:lstStyle/>
          <a:p>
            <a:r>
              <a:t>Michelson - Morley</a:t>
            </a:r>
          </a:p>
        </p:txBody>
      </p:sp>
      <p:sp>
        <p:nvSpPr>
          <p:cNvPr id="166" name="Shape 166"/>
          <p:cNvSpPr>
            <a:spLocks noGrp="1"/>
          </p:cNvSpPr>
          <p:nvPr>
            <p:ph type="body" sz="half" idx="1"/>
          </p:nvPr>
        </p:nvSpPr>
        <p:spPr>
          <a:xfrm>
            <a:off x="0" y="7159534"/>
            <a:ext cx="13004801" cy="2847129"/>
          </a:xfrm>
          <a:prstGeom prst="rect">
            <a:avLst/>
          </a:prstGeom>
        </p:spPr>
        <p:txBody>
          <a:bodyPr/>
          <a:lstStyle>
            <a:lvl1pPr marL="0" indent="0" algn="ctr">
              <a:buSzTx/>
              <a:buNone/>
              <a:defRPr sz="3300"/>
            </a:lvl1pPr>
          </a:lstStyle>
          <a:p>
            <a:r>
              <a:t>Nel 1887 Michelson e Morley cercarono di confermare questa ipotesi, eseguendo un esperimento con un interferometro a bracci. Essi, tuttavia, mostrano che la radiazione e-m è isotropa, ovvero che la sua velocità è sempre uguale in ogni direzione spaziale.</a:t>
            </a: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168" name="einstein 2-2-2.jpg"/>
          <p:cNvPicPr>
            <a:picLocks noChangeAspect="1"/>
          </p:cNvPicPr>
          <p:nvPr/>
        </p:nvPicPr>
        <p:blipFill>
          <a:blip r:embed="rId2">
            <a:extLst/>
          </a:blip>
          <a:stretch>
            <a:fillRect/>
          </a:stretch>
        </p:blipFill>
        <p:spPr>
          <a:xfrm>
            <a:off x="-15632" y="1815517"/>
            <a:ext cx="14123209" cy="7951366"/>
          </a:xfrm>
          <a:prstGeom prst="rect">
            <a:avLst/>
          </a:prstGeom>
          <a:ln w="12700">
            <a:miter lim="400000"/>
          </a:ln>
        </p:spPr>
      </p:pic>
      <p:sp>
        <p:nvSpPr>
          <p:cNvPr id="169" name="Shape 169"/>
          <p:cNvSpPr>
            <a:spLocks noGrp="1"/>
          </p:cNvSpPr>
          <p:nvPr>
            <p:ph type="title"/>
          </p:nvPr>
        </p:nvSpPr>
        <p:spPr>
          <a:xfrm>
            <a:off x="952500" y="-269432"/>
            <a:ext cx="11099800" cy="2159001"/>
          </a:xfrm>
          <a:prstGeom prst="rect">
            <a:avLst/>
          </a:prstGeom>
        </p:spPr>
        <p:txBody>
          <a:bodyPr/>
          <a:lstStyle>
            <a:lvl1pPr>
              <a:defRPr>
                <a:solidFill>
                  <a:srgbClr val="FFFFFF"/>
                </a:solidFill>
              </a:defRPr>
            </a:lvl1pPr>
          </a:lstStyle>
          <a:p>
            <a:r>
              <a:t>Annus mirabilis</a:t>
            </a:r>
          </a:p>
        </p:txBody>
      </p:sp>
      <p:sp>
        <p:nvSpPr>
          <p:cNvPr id="170" name="Shape 170"/>
          <p:cNvSpPr>
            <a:spLocks noGrp="1"/>
          </p:cNvSpPr>
          <p:nvPr>
            <p:ph type="body" sz="half" idx="1"/>
          </p:nvPr>
        </p:nvSpPr>
        <p:spPr>
          <a:xfrm>
            <a:off x="110426" y="2154512"/>
            <a:ext cx="5205573" cy="7273377"/>
          </a:xfrm>
          <a:prstGeom prst="rect">
            <a:avLst/>
          </a:prstGeom>
        </p:spPr>
        <p:txBody>
          <a:bodyPr/>
          <a:lstStyle/>
          <a:p>
            <a:pPr marL="0" indent="0" defTabSz="438911">
              <a:buSzTx/>
              <a:buNone/>
              <a:defRPr sz="3167">
                <a:solidFill>
                  <a:srgbClr val="FFFFFF"/>
                </a:solidFill>
              </a:defRPr>
            </a:pPr>
            <a:r>
              <a:t>Nel 1905, Albert Einstein pubblica una serie di lavori, tra cui la formulazione della Relatività Speciale.</a:t>
            </a:r>
          </a:p>
          <a:p>
            <a:pPr marL="0" indent="0" defTabSz="438911">
              <a:buSzTx/>
              <a:buNone/>
              <a:defRPr sz="3167">
                <a:solidFill>
                  <a:srgbClr val="FFFFFF"/>
                </a:solidFill>
              </a:defRPr>
            </a:pPr>
            <a:r>
              <a:t>Il punto di partenza di questa teoria fisica è la postulazione di due principi fondamentali.</a:t>
            </a:r>
          </a:p>
          <a:p>
            <a:pPr marL="0" indent="0" defTabSz="438911">
              <a:buSzTx/>
              <a:buNone/>
              <a:defRPr sz="3167">
                <a:solidFill>
                  <a:srgbClr val="FFFFFF"/>
                </a:solidFill>
              </a:defRPr>
            </a:pPr>
            <a:endParaRPr/>
          </a:p>
          <a:p>
            <a:pPr marL="391159" indent="-391159" defTabSz="438911">
              <a:buSzPct val="77000"/>
              <a:defRPr sz="3167">
                <a:solidFill>
                  <a:srgbClr val="FFFFFF"/>
                </a:solidFill>
              </a:defRPr>
            </a:pPr>
            <a:r>
              <a:rPr i="1"/>
              <a:t>c</a:t>
            </a:r>
            <a:r>
              <a:t> è costante in tutti i sistemi di riferimento inerziali.</a:t>
            </a:r>
          </a:p>
          <a:p>
            <a:pPr marL="391159" indent="-391159" defTabSz="438911">
              <a:defRPr sz="3167">
                <a:solidFill>
                  <a:srgbClr val="FFFFFF"/>
                </a:solidFill>
              </a:defRPr>
            </a:pPr>
            <a:r>
              <a:t>Tutte le leggi fisiche sono valide in tutti i sistemi di riferimento inerziali.</a:t>
            </a: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Shape 172"/>
          <p:cNvSpPr>
            <a:spLocks noGrp="1"/>
          </p:cNvSpPr>
          <p:nvPr>
            <p:ph type="title"/>
          </p:nvPr>
        </p:nvSpPr>
        <p:spPr>
          <a:xfrm>
            <a:off x="952500" y="-481613"/>
            <a:ext cx="11099800" cy="2159001"/>
          </a:xfrm>
          <a:prstGeom prst="rect">
            <a:avLst/>
          </a:prstGeom>
        </p:spPr>
        <p:txBody>
          <a:bodyPr/>
          <a:lstStyle>
            <a:lvl1pPr>
              <a:defRPr i="1"/>
            </a:lvl1pPr>
          </a:lstStyle>
          <a:p>
            <a:r>
              <a:t>Gedankenexperiment</a:t>
            </a:r>
          </a:p>
        </p:txBody>
      </p:sp>
      <p:sp>
        <p:nvSpPr>
          <p:cNvPr id="173" name="Shape 173"/>
          <p:cNvSpPr>
            <a:spLocks noGrp="1"/>
          </p:cNvSpPr>
          <p:nvPr>
            <p:ph type="body" sz="half" idx="1"/>
          </p:nvPr>
        </p:nvSpPr>
        <p:spPr>
          <a:xfrm>
            <a:off x="42013" y="7158783"/>
            <a:ext cx="12920775" cy="2617921"/>
          </a:xfrm>
          <a:prstGeom prst="rect">
            <a:avLst/>
          </a:prstGeom>
        </p:spPr>
        <p:txBody>
          <a:bodyPr>
            <a:normAutofit lnSpcReduction="10000"/>
          </a:bodyPr>
          <a:lstStyle/>
          <a:p>
            <a:pPr marL="0" indent="0" algn="just" defTabSz="338327">
              <a:buSzTx/>
              <a:buNone/>
              <a:defRPr sz="2368">
                <a:latin typeface="Helvetica"/>
                <a:ea typeface="Helvetica"/>
                <a:cs typeface="Helvetica"/>
                <a:sym typeface="Helvetica"/>
              </a:defRPr>
            </a:pPr>
            <a:r>
              <a:t>Non affronterò problemi geometrici né matematici, anzi cercherò di raccontare la fisica che sta dietro alla Relatività Speciale.</a:t>
            </a:r>
          </a:p>
          <a:p>
            <a:pPr marL="0" indent="0" algn="just" defTabSz="338327">
              <a:buSzTx/>
              <a:buNone/>
              <a:defRPr sz="2368">
                <a:latin typeface="Helvetica"/>
                <a:ea typeface="Helvetica"/>
                <a:cs typeface="Helvetica"/>
                <a:sym typeface="Helvetica"/>
              </a:defRPr>
            </a:pPr>
            <a:r>
              <a:t>Procederemo per </a:t>
            </a:r>
            <a:r>
              <a:rPr i="1"/>
              <a:t>gedankenexperiment </a:t>
            </a:r>
            <a:r>
              <a:t>(esperimenti mentali) e mostreremo tre conseguenze non banali dei postulati di Einstein: </a:t>
            </a:r>
          </a:p>
          <a:p>
            <a:pPr marL="621312" lvl="1" indent="-292382" defTabSz="338327">
              <a:defRPr sz="2368">
                <a:latin typeface="Helvetica"/>
                <a:ea typeface="Helvetica"/>
                <a:cs typeface="Helvetica"/>
                <a:sym typeface="Helvetica"/>
              </a:defRPr>
            </a:pPr>
            <a:r>
              <a:t>relatività della simultaneità;</a:t>
            </a:r>
          </a:p>
          <a:p>
            <a:pPr marL="621312" lvl="1" indent="-292382" defTabSz="338327">
              <a:defRPr sz="2368">
                <a:latin typeface="Helvetica"/>
                <a:ea typeface="Helvetica"/>
                <a:cs typeface="Helvetica"/>
                <a:sym typeface="Helvetica"/>
              </a:defRPr>
            </a:pPr>
            <a:r>
              <a:t>dilatazione del tempo;</a:t>
            </a:r>
          </a:p>
          <a:p>
            <a:pPr marL="621312" lvl="1" indent="-292382" defTabSz="338327">
              <a:defRPr sz="2368">
                <a:latin typeface="Helvetica"/>
                <a:ea typeface="Helvetica"/>
                <a:cs typeface="Helvetica"/>
                <a:sym typeface="Helvetica"/>
              </a:defRPr>
            </a:pPr>
            <a:r>
              <a:t>contrazione di Lorentz delle lunghezze.</a:t>
            </a:r>
          </a:p>
        </p:txBody>
      </p:sp>
      <p:pic>
        <p:nvPicPr>
          <p:cNvPr id="174" name="special-relativity-time-dilation-and-length-contraction-n.jpg"/>
          <p:cNvPicPr>
            <a:picLocks noChangeAspect="1"/>
          </p:cNvPicPr>
          <p:nvPr/>
        </p:nvPicPr>
        <p:blipFill>
          <a:blip r:embed="rId2">
            <a:extLst/>
          </a:blip>
          <a:stretch>
            <a:fillRect/>
          </a:stretch>
        </p:blipFill>
        <p:spPr>
          <a:xfrm>
            <a:off x="-17610" y="1208274"/>
            <a:ext cx="13040020" cy="6049063"/>
          </a:xfrm>
          <a:prstGeom prst="rect">
            <a:avLst/>
          </a:prstGeom>
          <a:ln w="12700">
            <a:miter lim="400000"/>
          </a:ln>
        </p:spPr>
      </p:pic>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76" name="Shape 176"/>
          <p:cNvSpPr>
            <a:spLocks noGrp="1"/>
          </p:cNvSpPr>
          <p:nvPr>
            <p:ph type="title"/>
          </p:nvPr>
        </p:nvSpPr>
        <p:spPr>
          <a:xfrm>
            <a:off x="952500" y="-166340"/>
            <a:ext cx="11099800" cy="2159001"/>
          </a:xfrm>
          <a:prstGeom prst="rect">
            <a:avLst/>
          </a:prstGeom>
        </p:spPr>
        <p:txBody>
          <a:bodyPr/>
          <a:lstStyle>
            <a:lvl1pPr defTabSz="519937">
              <a:defRPr sz="7119">
                <a:solidFill>
                  <a:srgbClr val="FFFFFF"/>
                </a:solidFill>
              </a:defRPr>
            </a:lvl1pPr>
          </a:lstStyle>
          <a:p>
            <a:r>
              <a:t>Relatività della simultaneità</a:t>
            </a:r>
          </a:p>
        </p:txBody>
      </p:sp>
      <p:sp>
        <p:nvSpPr>
          <p:cNvPr id="177" name="Shape 177"/>
          <p:cNvSpPr>
            <a:spLocks noGrp="1"/>
          </p:cNvSpPr>
          <p:nvPr>
            <p:ph type="body" sz="half" idx="1"/>
          </p:nvPr>
        </p:nvSpPr>
        <p:spPr>
          <a:xfrm>
            <a:off x="603514" y="2144939"/>
            <a:ext cx="11797772" cy="3892710"/>
          </a:xfrm>
          <a:prstGeom prst="rect">
            <a:avLst/>
          </a:prstGeom>
        </p:spPr>
        <p:txBody>
          <a:bodyPr/>
          <a:lstStyle/>
          <a:p>
            <a:pPr marL="0" indent="0" algn="ctr" defTabSz="457200">
              <a:buSzTx/>
              <a:buNone/>
              <a:defRPr>
                <a:solidFill>
                  <a:srgbClr val="FFFFFF"/>
                </a:solidFill>
                <a:latin typeface="Helvetica"/>
                <a:ea typeface="Helvetica"/>
                <a:cs typeface="Helvetica"/>
                <a:sym typeface="Helvetica"/>
              </a:defRPr>
            </a:pPr>
            <a:r>
              <a:t>Poniamoci in un treno in movimento (velocità costante). Sia posta una lampadina al centro di un vagone. Dal primo postulato di Einstein sappiamo che la luce si propaga a velocità costante (</a:t>
            </a:r>
            <a:r>
              <a:rPr i="1"/>
              <a:t>c</a:t>
            </a:r>
            <a:r>
              <a:t>).</a:t>
            </a:r>
          </a:p>
        </p:txBody>
      </p:sp>
      <p:pic>
        <p:nvPicPr>
          <p:cNvPr id="178" name="Senza titolo.tiff"/>
          <p:cNvPicPr>
            <a:picLocks noChangeAspect="1"/>
          </p:cNvPicPr>
          <p:nvPr/>
        </p:nvPicPr>
        <p:blipFill>
          <a:blip r:embed="rId2">
            <a:extLst/>
          </a:blip>
          <a:stretch>
            <a:fillRect/>
          </a:stretch>
        </p:blipFill>
        <p:spPr>
          <a:xfrm>
            <a:off x="4255" y="6930576"/>
            <a:ext cx="12996290" cy="2825956"/>
          </a:xfrm>
          <a:prstGeom prst="rect">
            <a:avLst/>
          </a:prstGeom>
          <a:ln w="12700">
            <a:miter lim="400000"/>
          </a:ln>
        </p:spPr>
      </p:pic>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80" name="Shape 180"/>
          <p:cNvSpPr>
            <a:spLocks noGrp="1"/>
          </p:cNvSpPr>
          <p:nvPr>
            <p:ph type="title"/>
          </p:nvPr>
        </p:nvSpPr>
        <p:spPr>
          <a:xfrm>
            <a:off x="952500" y="-146636"/>
            <a:ext cx="11099800" cy="2159001"/>
          </a:xfrm>
          <a:prstGeom prst="rect">
            <a:avLst/>
          </a:prstGeom>
        </p:spPr>
        <p:txBody>
          <a:bodyPr/>
          <a:lstStyle>
            <a:lvl1pPr>
              <a:defRPr>
                <a:solidFill>
                  <a:srgbClr val="FFFFFF"/>
                </a:solidFill>
              </a:defRPr>
            </a:lvl1pPr>
          </a:lstStyle>
          <a:p>
            <a:r>
              <a:t>Osservatore mobile</a:t>
            </a:r>
          </a:p>
        </p:txBody>
      </p:sp>
      <p:sp>
        <p:nvSpPr>
          <p:cNvPr id="181" name="Shape 181"/>
          <p:cNvSpPr>
            <a:spLocks noGrp="1"/>
          </p:cNvSpPr>
          <p:nvPr>
            <p:ph type="body" sz="half" idx="1"/>
          </p:nvPr>
        </p:nvSpPr>
        <p:spPr>
          <a:xfrm>
            <a:off x="572264" y="2805252"/>
            <a:ext cx="11860272" cy="4143096"/>
          </a:xfrm>
          <a:prstGeom prst="rect">
            <a:avLst/>
          </a:prstGeom>
        </p:spPr>
        <p:txBody>
          <a:bodyPr/>
          <a:lstStyle>
            <a:lvl1pPr marL="0" indent="0" algn="ctr">
              <a:buSzTx/>
              <a:buNone/>
              <a:defRPr sz="3800">
                <a:solidFill>
                  <a:srgbClr val="FFFFFF"/>
                </a:solidFill>
              </a:defRPr>
            </a:lvl1pPr>
          </a:lstStyle>
          <a:p>
            <a:r>
              <a:t>Secondo un osservatore seduto sul treno, la luce raggiunge entrambe le estremità contemporaneamente (simultaneamente), proprio in virtù della propagazione isotropa della radiazione luminosa.</a:t>
            </a: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83" name="Shape 183"/>
          <p:cNvSpPr>
            <a:spLocks noGrp="1"/>
          </p:cNvSpPr>
          <p:nvPr>
            <p:ph type="title"/>
          </p:nvPr>
        </p:nvSpPr>
        <p:spPr>
          <a:xfrm>
            <a:off x="952500" y="-422499"/>
            <a:ext cx="11099800" cy="2159001"/>
          </a:xfrm>
          <a:prstGeom prst="rect">
            <a:avLst/>
          </a:prstGeom>
        </p:spPr>
        <p:txBody>
          <a:bodyPr/>
          <a:lstStyle>
            <a:lvl1pPr>
              <a:defRPr>
                <a:solidFill>
                  <a:srgbClr val="FFFFFF"/>
                </a:solidFill>
              </a:defRPr>
            </a:lvl1pPr>
          </a:lstStyle>
          <a:p>
            <a:r>
              <a:t>Osservatore fisso</a:t>
            </a:r>
          </a:p>
        </p:txBody>
      </p:sp>
      <p:sp>
        <p:nvSpPr>
          <p:cNvPr id="184" name="Shape 184"/>
          <p:cNvSpPr>
            <a:spLocks noGrp="1"/>
          </p:cNvSpPr>
          <p:nvPr>
            <p:ph type="body" idx="1"/>
          </p:nvPr>
        </p:nvSpPr>
        <p:spPr>
          <a:xfrm>
            <a:off x="99432" y="5684562"/>
            <a:ext cx="12805935" cy="4045344"/>
          </a:xfrm>
          <a:prstGeom prst="rect">
            <a:avLst/>
          </a:prstGeom>
        </p:spPr>
        <p:txBody>
          <a:bodyPr>
            <a:normAutofit lnSpcReduction="10000"/>
          </a:bodyPr>
          <a:lstStyle/>
          <a:p>
            <a:pPr marL="0" indent="0" algn="ctr" defTabSz="525779">
              <a:spcBef>
                <a:spcPts val="3500"/>
              </a:spcBef>
              <a:buSzTx/>
              <a:buNone/>
              <a:defRPr sz="3239">
                <a:solidFill>
                  <a:srgbClr val="FFFFFF"/>
                </a:solidFill>
              </a:defRPr>
            </a:pPr>
            <a:r>
              <a:t>Un osservatore in piedi sulla banchina della stazione, invece, osserva che, mentre il fotone viaggia (a velocità finita), il treno si muove.Quindi, la luce percorre meno strada per arrivare all’estremità posteriore del vagone mettendoci meno tempo. Al contrario, essa percorre più strada per raggiungere l’estremità anteriore del vagone, dunque impiegandoci più tempo.</a:t>
            </a:r>
          </a:p>
          <a:p>
            <a:pPr marL="0" indent="0" algn="ctr" defTabSz="525779">
              <a:buSzTx/>
              <a:buNone/>
              <a:defRPr sz="3239">
                <a:solidFill>
                  <a:srgbClr val="FFFFFF"/>
                </a:solidFill>
              </a:defRPr>
            </a:pPr>
            <a:r>
              <a:t>I due fotoni non raggiungono </a:t>
            </a:r>
            <a:r>
              <a:rPr i="1"/>
              <a:t>simultaneamente</a:t>
            </a:r>
            <a:r>
              <a:t> le due estremità dei vagoni.</a:t>
            </a:r>
          </a:p>
        </p:txBody>
      </p:sp>
      <p:pic>
        <p:nvPicPr>
          <p:cNvPr id="185" name="dilatazione_evidenza-e1416590024265-790x261.jpg"/>
          <p:cNvPicPr>
            <a:picLocks noChangeAspect="1"/>
          </p:cNvPicPr>
          <p:nvPr/>
        </p:nvPicPr>
        <p:blipFill>
          <a:blip r:embed="rId2">
            <a:extLst/>
          </a:blip>
          <a:stretch>
            <a:fillRect/>
          </a:stretch>
        </p:blipFill>
        <p:spPr>
          <a:xfrm>
            <a:off x="9370" y="1430511"/>
            <a:ext cx="12986060" cy="4290332"/>
          </a:xfrm>
          <a:prstGeom prst="rect">
            <a:avLst/>
          </a:prstGeom>
          <a:ln w="12700">
            <a:miter lim="400000"/>
          </a:ln>
        </p:spPr>
      </p:pic>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87" name="Shape 187"/>
          <p:cNvSpPr>
            <a:spLocks noGrp="1"/>
          </p:cNvSpPr>
          <p:nvPr>
            <p:ph type="title"/>
          </p:nvPr>
        </p:nvSpPr>
        <p:spPr>
          <a:prstGeom prst="rect">
            <a:avLst/>
          </a:prstGeom>
        </p:spPr>
        <p:txBody>
          <a:bodyPr/>
          <a:lstStyle>
            <a:lvl1pPr>
              <a:defRPr>
                <a:solidFill>
                  <a:srgbClr val="FFFFFF"/>
                </a:solidFill>
              </a:defRPr>
            </a:lvl1pPr>
          </a:lstStyle>
          <a:p>
            <a:r>
              <a:t>Conclusione</a:t>
            </a:r>
          </a:p>
        </p:txBody>
      </p:sp>
      <p:sp>
        <p:nvSpPr>
          <p:cNvPr id="188" name="Shape 188"/>
          <p:cNvSpPr>
            <a:spLocks noGrp="1"/>
          </p:cNvSpPr>
          <p:nvPr>
            <p:ph type="body" sz="half" idx="1"/>
          </p:nvPr>
        </p:nvSpPr>
        <p:spPr>
          <a:xfrm>
            <a:off x="586003" y="3512575"/>
            <a:ext cx="11832794" cy="2728450"/>
          </a:xfrm>
          <a:prstGeom prst="rect">
            <a:avLst/>
          </a:prstGeom>
        </p:spPr>
        <p:txBody>
          <a:bodyPr/>
          <a:lstStyle>
            <a:lvl1pPr marL="0" indent="0" algn="ctr">
              <a:spcBef>
                <a:spcPts val="4200"/>
              </a:spcBef>
              <a:buSzTx/>
              <a:buNone/>
              <a:defRPr sz="4200" i="1">
                <a:solidFill>
                  <a:srgbClr val="FFFFFF"/>
                </a:solidFill>
                <a:latin typeface="Helvetica"/>
                <a:ea typeface="Helvetica"/>
                <a:cs typeface="Helvetica"/>
                <a:sym typeface="Helvetica"/>
              </a:defRPr>
            </a:lvl1pPr>
          </a:lstStyle>
          <a:p>
            <a:r>
              <a:t>La conclusione di questo esperimento è: due eventi che sono simultanei in un sistema inerziale non lo sono in generale in un altro.</a:t>
            </a: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90" name="Shape 190"/>
          <p:cNvSpPr>
            <a:spLocks noGrp="1"/>
          </p:cNvSpPr>
          <p:nvPr>
            <p:ph type="title"/>
          </p:nvPr>
        </p:nvSpPr>
        <p:spPr>
          <a:xfrm>
            <a:off x="952500" y="-401006"/>
            <a:ext cx="11099800" cy="2159001"/>
          </a:xfrm>
          <a:prstGeom prst="rect">
            <a:avLst/>
          </a:prstGeom>
        </p:spPr>
        <p:txBody>
          <a:bodyPr/>
          <a:lstStyle>
            <a:lvl1pPr>
              <a:defRPr>
                <a:solidFill>
                  <a:srgbClr val="FFFFFF"/>
                </a:solidFill>
              </a:defRPr>
            </a:lvl1pPr>
          </a:lstStyle>
          <a:p>
            <a:r>
              <a:t>Dilatazione del tempo</a:t>
            </a:r>
          </a:p>
        </p:txBody>
      </p:sp>
      <p:sp>
        <p:nvSpPr>
          <p:cNvPr id="191" name="Shape 191"/>
          <p:cNvSpPr>
            <a:spLocks noGrp="1"/>
          </p:cNvSpPr>
          <p:nvPr>
            <p:ph type="body" sz="half" idx="1"/>
          </p:nvPr>
        </p:nvSpPr>
        <p:spPr>
          <a:xfrm>
            <a:off x="83115" y="1079709"/>
            <a:ext cx="12838570" cy="3632934"/>
          </a:xfrm>
          <a:prstGeom prst="rect">
            <a:avLst/>
          </a:prstGeom>
        </p:spPr>
        <p:txBody>
          <a:bodyPr/>
          <a:lstStyle/>
          <a:p>
            <a:pPr marL="0" indent="0" algn="ctr">
              <a:buSzTx/>
              <a:buNone/>
              <a:defRPr>
                <a:solidFill>
                  <a:srgbClr val="FFFFFF"/>
                </a:solidFill>
              </a:defRPr>
            </a:pPr>
            <a:r>
              <a:t>Mettiamoci sullo stesso treno, ma questa volta disponiamo la lampadina sul soffitto, ponendo uno specchio sul pavimento sotto ad essa.</a:t>
            </a:r>
          </a:p>
          <a:p>
            <a:pPr marL="0" indent="0" algn="ctr">
              <a:buSzTx/>
              <a:buNone/>
              <a:defRPr>
                <a:solidFill>
                  <a:srgbClr val="FFFFFF"/>
                </a:solidFill>
              </a:defRPr>
            </a:pPr>
            <a:r>
              <a:t>Supponiamo che parta un singolo fotone dalla lampadina e che si rifletta perfettamente in verticale.</a:t>
            </a:r>
          </a:p>
        </p:txBody>
      </p:sp>
      <p:pic>
        <p:nvPicPr>
          <p:cNvPr id="192" name="Senza titolo.tiff"/>
          <p:cNvPicPr>
            <a:picLocks noChangeAspect="1"/>
          </p:cNvPicPr>
          <p:nvPr/>
        </p:nvPicPr>
        <p:blipFill>
          <a:blip r:embed="rId2">
            <a:extLst/>
          </a:blip>
          <a:stretch>
            <a:fillRect/>
          </a:stretch>
        </p:blipFill>
        <p:spPr>
          <a:xfrm>
            <a:off x="-8679" y="4760312"/>
            <a:ext cx="13022158" cy="4997694"/>
          </a:xfrm>
          <a:prstGeom prst="rect">
            <a:avLst/>
          </a:prstGeom>
          <a:ln w="12700">
            <a:miter lim="400000"/>
          </a:ln>
        </p:spPr>
      </p:pic>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 name="pasted-image-filtered.jpeg"/>
          <p:cNvPicPr>
            <a:picLocks noChangeAspect="1"/>
          </p:cNvPicPr>
          <p:nvPr/>
        </p:nvPicPr>
        <p:blipFill>
          <a:blip r:embed="rId2">
            <a:extLst/>
          </a:blip>
          <a:srcRect l="9229" r="7153"/>
          <a:stretch>
            <a:fillRect/>
          </a:stretch>
        </p:blipFill>
        <p:spPr>
          <a:xfrm>
            <a:off x="-42269" y="-4961"/>
            <a:ext cx="6564175" cy="9763490"/>
          </a:xfrm>
          <a:prstGeom prst="rect">
            <a:avLst/>
          </a:prstGeom>
          <a:ln w="12700">
            <a:miter lim="400000"/>
          </a:ln>
        </p:spPr>
      </p:pic>
      <p:pic>
        <p:nvPicPr>
          <p:cNvPr id="124" name="pasted-image-filtered.jpeg"/>
          <p:cNvPicPr>
            <a:picLocks noChangeAspect="1"/>
          </p:cNvPicPr>
          <p:nvPr/>
        </p:nvPicPr>
        <p:blipFill>
          <a:blip r:embed="rId3">
            <a:extLst/>
          </a:blip>
          <a:srcRect l="17506" t="5724" r="18132" b="23071"/>
          <a:stretch>
            <a:fillRect/>
          </a:stretch>
        </p:blipFill>
        <p:spPr>
          <a:xfrm>
            <a:off x="6519616" y="-72"/>
            <a:ext cx="7062197" cy="10542424"/>
          </a:xfrm>
          <a:prstGeom prst="rect">
            <a:avLst/>
          </a:prstGeom>
          <a:ln w="12700">
            <a:miter lim="400000"/>
          </a:ln>
        </p:spPr>
      </p:pic>
      <p:sp>
        <p:nvSpPr>
          <p:cNvPr id="125" name="Shape 125"/>
          <p:cNvSpPr>
            <a:spLocks noGrp="1"/>
          </p:cNvSpPr>
          <p:nvPr>
            <p:ph type="body" sz="half" idx="1"/>
          </p:nvPr>
        </p:nvSpPr>
        <p:spPr>
          <a:xfrm>
            <a:off x="500409" y="6425896"/>
            <a:ext cx="12003982" cy="2936214"/>
          </a:xfrm>
          <a:prstGeom prst="rect">
            <a:avLst/>
          </a:prstGeom>
        </p:spPr>
        <p:txBody>
          <a:bodyPr/>
          <a:lstStyle>
            <a:lvl1pPr marL="0" indent="0" algn="ctr">
              <a:buSzTx/>
              <a:buNone/>
            </a:lvl1pPr>
          </a:lstStyle>
          <a:p>
            <a:r>
              <a:t>Einstein giunge alla formulazione della Relatività Speciale e Generale basandosi su due nozioni pregresse: il principio di relatività galileiana e il lavoro di J. C. Maxwell sull’elettrostatica ed elettrodinamica classica.</a:t>
            </a:r>
          </a:p>
        </p:txBody>
      </p:sp>
      <p:sp>
        <p:nvSpPr>
          <p:cNvPr id="126" name="Shape 126"/>
          <p:cNvSpPr/>
          <p:nvPr/>
        </p:nvSpPr>
        <p:spPr>
          <a:xfrm>
            <a:off x="1204772" y="633200"/>
            <a:ext cx="10595256" cy="14732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defRPr sz="4500"/>
            </a:pPr>
            <a:r>
              <a:t>Qual era lo “stato dell’arte” fisico su cui</a:t>
            </a:r>
          </a:p>
          <a:p>
            <a:pPr>
              <a:defRPr sz="4500"/>
            </a:pPr>
            <a:r>
              <a:t>Einstein ha potuto contare?</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94" name="Shape 194"/>
          <p:cNvSpPr>
            <a:spLocks noGrp="1"/>
          </p:cNvSpPr>
          <p:nvPr>
            <p:ph type="title"/>
          </p:nvPr>
        </p:nvSpPr>
        <p:spPr>
          <a:xfrm>
            <a:off x="952500" y="-28409"/>
            <a:ext cx="11099800" cy="2159001"/>
          </a:xfrm>
          <a:prstGeom prst="rect">
            <a:avLst/>
          </a:prstGeom>
        </p:spPr>
        <p:txBody>
          <a:bodyPr/>
          <a:lstStyle>
            <a:lvl1pPr>
              <a:defRPr>
                <a:solidFill>
                  <a:srgbClr val="FFFFFF"/>
                </a:solidFill>
              </a:defRPr>
            </a:lvl1pPr>
          </a:lstStyle>
          <a:p>
            <a:r>
              <a:t>Osservatore mobile</a:t>
            </a:r>
          </a:p>
        </p:txBody>
      </p:sp>
      <p:sp>
        <p:nvSpPr>
          <p:cNvPr id="195" name="Shape 195"/>
          <p:cNvSpPr>
            <a:spLocks noGrp="1"/>
          </p:cNvSpPr>
          <p:nvPr>
            <p:ph type="body" sz="half" idx="1"/>
          </p:nvPr>
        </p:nvSpPr>
        <p:spPr>
          <a:xfrm>
            <a:off x="952500" y="2514829"/>
            <a:ext cx="11099800" cy="3461443"/>
          </a:xfrm>
          <a:prstGeom prst="rect">
            <a:avLst/>
          </a:prstGeom>
        </p:spPr>
        <p:txBody>
          <a:bodyPr/>
          <a:lstStyle/>
          <a:p>
            <a:pPr marL="0" indent="0" algn="ctr">
              <a:spcBef>
                <a:spcPts val="4200"/>
              </a:spcBef>
              <a:buSzTx/>
              <a:buNone/>
              <a:defRPr>
                <a:solidFill>
                  <a:srgbClr val="FFFFFF"/>
                </a:solidFill>
              </a:defRPr>
            </a:pPr>
            <a:r>
              <a:t>Un osservatore sul treno osserva che il fotone si muove sulla verticale, prima e dopo la riflessione sullo specchio. Se il treno ha altezza </a:t>
            </a:r>
            <a:r>
              <a:rPr i="1"/>
              <a:t>h</a:t>
            </a:r>
            <a:r>
              <a:t>, e conoscendo il primo postulato di Einstein, possiamo ricavare il “tempo di volo” della luce:</a:t>
            </a:r>
          </a:p>
        </p:txBody>
      </p:sp>
      <p:pic>
        <p:nvPicPr>
          <p:cNvPr id="196" name="Senza titolo.tiff"/>
          <p:cNvPicPr>
            <a:picLocks noChangeAspect="1"/>
          </p:cNvPicPr>
          <p:nvPr/>
        </p:nvPicPr>
        <p:blipFill>
          <a:blip r:embed="rId2">
            <a:extLst/>
          </a:blip>
          <a:stretch>
            <a:fillRect/>
          </a:stretch>
        </p:blipFill>
        <p:spPr>
          <a:xfrm>
            <a:off x="4565650" y="6360509"/>
            <a:ext cx="3873500" cy="2526196"/>
          </a:xfrm>
          <a:prstGeom prst="rect">
            <a:avLst/>
          </a:prstGeom>
          <a:ln w="12700">
            <a:miter lim="400000"/>
          </a:ln>
        </p:spPr>
      </p:pic>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98" name="Shape 198"/>
          <p:cNvSpPr>
            <a:spLocks noGrp="1"/>
          </p:cNvSpPr>
          <p:nvPr>
            <p:ph type="title"/>
          </p:nvPr>
        </p:nvSpPr>
        <p:spPr>
          <a:xfrm>
            <a:off x="952500" y="-182118"/>
            <a:ext cx="11099800" cy="2159001"/>
          </a:xfrm>
          <a:prstGeom prst="rect">
            <a:avLst/>
          </a:prstGeom>
        </p:spPr>
        <p:txBody>
          <a:bodyPr/>
          <a:lstStyle>
            <a:lvl1pPr>
              <a:defRPr>
                <a:solidFill>
                  <a:srgbClr val="FFFFFF"/>
                </a:solidFill>
              </a:defRPr>
            </a:lvl1pPr>
          </a:lstStyle>
          <a:p>
            <a:r>
              <a:t>Osservatore fisso</a:t>
            </a:r>
          </a:p>
        </p:txBody>
      </p:sp>
      <p:sp>
        <p:nvSpPr>
          <p:cNvPr id="199" name="Shape 199"/>
          <p:cNvSpPr>
            <a:spLocks noGrp="1"/>
          </p:cNvSpPr>
          <p:nvPr>
            <p:ph type="body" idx="1"/>
          </p:nvPr>
        </p:nvSpPr>
        <p:spPr>
          <a:xfrm>
            <a:off x="952500" y="2328477"/>
            <a:ext cx="11099800" cy="6849246"/>
          </a:xfrm>
          <a:prstGeom prst="rect">
            <a:avLst/>
          </a:prstGeom>
        </p:spPr>
        <p:txBody>
          <a:bodyPr/>
          <a:lstStyle/>
          <a:p>
            <a:pPr marL="0" indent="0" defTabSz="554990">
              <a:spcBef>
                <a:spcPts val="3900"/>
              </a:spcBef>
              <a:buSzTx/>
              <a:buNone/>
              <a:defRPr sz="3420">
                <a:solidFill>
                  <a:srgbClr val="FFFFFF"/>
                </a:solidFill>
              </a:defRPr>
            </a:pPr>
            <a:r>
              <a:t>Al contrario, secondo l’osservatore seduto sulla banchina, il raggio segue due traiettorie oblique.</a:t>
            </a:r>
          </a:p>
          <a:p>
            <a:pPr marL="0" indent="0" defTabSz="554990">
              <a:lnSpc>
                <a:spcPct val="70000"/>
              </a:lnSpc>
              <a:buSzTx/>
              <a:buNone/>
              <a:defRPr sz="3420">
                <a:solidFill>
                  <a:srgbClr val="FFFFFF"/>
                </a:solidFill>
              </a:defRPr>
            </a:pPr>
            <a:r>
              <a:t>Sviluppando i conti, calcolando il tempo di volo, esce un fattore </a:t>
            </a:r>
            <a:r>
              <a:rPr sz="4750" i="1">
                <a:latin typeface="STIXGeneral"/>
                <a:ea typeface="STIXGeneral"/>
                <a:cs typeface="STIXGeneral"/>
                <a:sym typeface="STIXGeneral"/>
              </a:rPr>
              <a:t>𝛾 </a:t>
            </a:r>
            <a:r>
              <a:t>&gt; 1.</a:t>
            </a:r>
          </a:p>
          <a:p>
            <a:pPr marL="0" indent="0" defTabSz="554990">
              <a:lnSpc>
                <a:spcPct val="70000"/>
              </a:lnSpc>
              <a:buSzTx/>
              <a:buNone/>
              <a:defRPr sz="3420">
                <a:solidFill>
                  <a:srgbClr val="FFFFFF"/>
                </a:solidFill>
              </a:defRPr>
            </a:pPr>
            <a:endParaRPr/>
          </a:p>
          <a:p>
            <a:pPr marL="0" indent="0" defTabSz="554990">
              <a:lnSpc>
                <a:spcPct val="70000"/>
              </a:lnSpc>
              <a:buSzTx/>
              <a:buNone/>
              <a:defRPr sz="3420">
                <a:solidFill>
                  <a:srgbClr val="FFFFFF"/>
                </a:solidFill>
              </a:defRPr>
            </a:pPr>
            <a:endParaRPr/>
          </a:p>
          <a:p>
            <a:pPr marL="0" indent="0" defTabSz="554990">
              <a:lnSpc>
                <a:spcPct val="70000"/>
              </a:lnSpc>
              <a:buSzTx/>
              <a:buNone/>
              <a:defRPr sz="3420">
                <a:solidFill>
                  <a:srgbClr val="FFFFFF"/>
                </a:solidFill>
              </a:defRPr>
            </a:pPr>
            <a:endParaRPr/>
          </a:p>
          <a:p>
            <a:pPr marL="0" indent="0" defTabSz="554990">
              <a:lnSpc>
                <a:spcPct val="70000"/>
              </a:lnSpc>
              <a:buSzTx/>
              <a:buNone/>
              <a:defRPr sz="3420">
                <a:solidFill>
                  <a:srgbClr val="FFFFFF"/>
                </a:solidFill>
              </a:defRPr>
            </a:pPr>
            <a:endParaRPr/>
          </a:p>
          <a:p>
            <a:pPr marL="0" indent="0" defTabSz="554990">
              <a:lnSpc>
                <a:spcPct val="70000"/>
              </a:lnSpc>
              <a:buSzTx/>
              <a:buNone/>
              <a:defRPr sz="3420">
                <a:solidFill>
                  <a:srgbClr val="FFFFFF"/>
                </a:solidFill>
              </a:defRPr>
            </a:pPr>
            <a:endParaRPr/>
          </a:p>
          <a:p>
            <a:pPr marL="0" indent="0" defTabSz="554990">
              <a:lnSpc>
                <a:spcPct val="70000"/>
              </a:lnSpc>
              <a:buSzTx/>
              <a:buNone/>
              <a:defRPr sz="3420">
                <a:solidFill>
                  <a:srgbClr val="FFFFFF"/>
                </a:solidFill>
              </a:defRPr>
            </a:pPr>
            <a:endParaRPr/>
          </a:p>
          <a:p>
            <a:pPr marL="0" indent="0" defTabSz="554990">
              <a:lnSpc>
                <a:spcPct val="70000"/>
              </a:lnSpc>
              <a:buSzTx/>
              <a:buNone/>
              <a:defRPr sz="3420">
                <a:solidFill>
                  <a:srgbClr val="FFFFFF"/>
                </a:solidFill>
              </a:defRPr>
            </a:pPr>
            <a:endParaRPr/>
          </a:p>
          <a:p>
            <a:pPr marL="0" indent="0" defTabSz="554990">
              <a:lnSpc>
                <a:spcPct val="70000"/>
              </a:lnSpc>
              <a:buSzTx/>
              <a:buNone/>
              <a:defRPr sz="3420">
                <a:solidFill>
                  <a:srgbClr val="FFFFFF"/>
                </a:solidFill>
              </a:defRPr>
            </a:pPr>
            <a:endParaRPr/>
          </a:p>
          <a:p>
            <a:pPr marL="0" indent="0" defTabSz="554990">
              <a:lnSpc>
                <a:spcPct val="70000"/>
              </a:lnSpc>
              <a:buSzTx/>
              <a:buNone/>
              <a:defRPr sz="3420">
                <a:solidFill>
                  <a:srgbClr val="FFFFFF"/>
                </a:solidFill>
              </a:defRPr>
            </a:pPr>
            <a:endParaRPr/>
          </a:p>
          <a:p>
            <a:pPr marL="0" indent="0" defTabSz="554990">
              <a:lnSpc>
                <a:spcPct val="70000"/>
              </a:lnSpc>
              <a:buSzTx/>
              <a:buNone/>
              <a:defRPr sz="3420">
                <a:solidFill>
                  <a:srgbClr val="FFFFFF"/>
                </a:solidFill>
              </a:defRPr>
            </a:pPr>
            <a:endParaRPr/>
          </a:p>
          <a:p>
            <a:pPr marL="0" indent="0" defTabSz="554990">
              <a:lnSpc>
                <a:spcPct val="60000"/>
              </a:lnSpc>
              <a:buSzTx/>
              <a:buNone/>
              <a:defRPr sz="3420">
                <a:solidFill>
                  <a:srgbClr val="FFFFFF"/>
                </a:solidFill>
              </a:defRPr>
            </a:pPr>
            <a:r>
              <a:rPr sz="4750" i="1">
                <a:latin typeface="STIXGeneral"/>
                <a:ea typeface="STIXGeneral"/>
                <a:cs typeface="STIXGeneral"/>
                <a:sym typeface="STIXGeneral"/>
              </a:rPr>
              <a:t>𝛾</a:t>
            </a:r>
            <a:r>
              <a:t> è il rapporto del secondo tempo con il primo</a:t>
            </a:r>
          </a:p>
        </p:txBody>
      </p:sp>
      <p:pic>
        <p:nvPicPr>
          <p:cNvPr id="200" name="MathTypeEquation.pdf"/>
          <p:cNvPicPr>
            <a:picLocks noChangeAspect="1"/>
          </p:cNvPicPr>
          <p:nvPr/>
        </p:nvPicPr>
        <p:blipFill>
          <a:blip r:embed="rId2">
            <a:extLst/>
          </a:blip>
          <a:stretch>
            <a:fillRect/>
          </a:stretch>
        </p:blipFill>
        <p:spPr>
          <a:xfrm>
            <a:off x="6445250" y="4794250"/>
            <a:ext cx="114300" cy="165100"/>
          </a:xfrm>
          <a:prstGeom prst="rect">
            <a:avLst/>
          </a:prstGeom>
          <a:ln w="12700">
            <a:miter lim="400000"/>
          </a:ln>
        </p:spPr>
      </p:pic>
      <p:pic>
        <p:nvPicPr>
          <p:cNvPr id="201" name="Senza titolo.tiff"/>
          <p:cNvPicPr>
            <a:picLocks noChangeAspect="1"/>
          </p:cNvPicPr>
          <p:nvPr/>
        </p:nvPicPr>
        <p:blipFill>
          <a:blip r:embed="rId3">
            <a:extLst/>
          </a:blip>
          <a:stretch>
            <a:fillRect/>
          </a:stretch>
        </p:blipFill>
        <p:spPr>
          <a:xfrm>
            <a:off x="6847401" y="5352597"/>
            <a:ext cx="5370876" cy="2196568"/>
          </a:xfrm>
          <a:prstGeom prst="rect">
            <a:avLst/>
          </a:prstGeom>
          <a:ln w="12700">
            <a:miter lim="400000"/>
          </a:ln>
        </p:spPr>
      </p:pic>
      <p:pic>
        <p:nvPicPr>
          <p:cNvPr id="202" name="Senza titolo.tiff"/>
          <p:cNvPicPr>
            <a:picLocks noChangeAspect="1"/>
          </p:cNvPicPr>
          <p:nvPr/>
        </p:nvPicPr>
        <p:blipFill>
          <a:blip r:embed="rId4">
            <a:extLst/>
          </a:blip>
          <a:stretch>
            <a:fillRect/>
          </a:stretch>
        </p:blipFill>
        <p:spPr>
          <a:xfrm>
            <a:off x="786523" y="5352597"/>
            <a:ext cx="5799570" cy="2196568"/>
          </a:xfrm>
          <a:prstGeom prst="rect">
            <a:avLst/>
          </a:prstGeom>
          <a:ln w="12700">
            <a:miter lim="400000"/>
          </a:ln>
        </p:spPr>
      </p:pic>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04" name="persistenza-della-memoria_persistence-of-memory.jpg"/>
          <p:cNvPicPr>
            <a:picLocks noChangeAspect="1"/>
          </p:cNvPicPr>
          <p:nvPr/>
        </p:nvPicPr>
        <p:blipFill>
          <a:blip r:embed="rId2">
            <a:extLst/>
          </a:blip>
          <a:stretch>
            <a:fillRect/>
          </a:stretch>
        </p:blipFill>
        <p:spPr>
          <a:xfrm>
            <a:off x="0" y="0"/>
            <a:ext cx="13004800" cy="9753600"/>
          </a:xfrm>
          <a:prstGeom prst="rect">
            <a:avLst/>
          </a:prstGeom>
          <a:ln w="12700">
            <a:miter lim="400000"/>
          </a:ln>
        </p:spPr>
      </p:pic>
      <p:sp>
        <p:nvSpPr>
          <p:cNvPr id="205" name="Shape 205"/>
          <p:cNvSpPr>
            <a:spLocks noGrp="1"/>
          </p:cNvSpPr>
          <p:nvPr>
            <p:ph type="title"/>
          </p:nvPr>
        </p:nvSpPr>
        <p:spPr>
          <a:xfrm>
            <a:off x="952500" y="-205750"/>
            <a:ext cx="11099800" cy="2159001"/>
          </a:xfrm>
          <a:prstGeom prst="rect">
            <a:avLst/>
          </a:prstGeom>
        </p:spPr>
        <p:txBody>
          <a:bodyPr/>
          <a:lstStyle/>
          <a:p>
            <a:r>
              <a:t>Conclusione</a:t>
            </a:r>
          </a:p>
        </p:txBody>
      </p:sp>
      <p:sp>
        <p:nvSpPr>
          <p:cNvPr id="206" name="Shape 206"/>
          <p:cNvSpPr>
            <a:spLocks noGrp="1"/>
          </p:cNvSpPr>
          <p:nvPr>
            <p:ph type="body" sz="half" idx="1"/>
          </p:nvPr>
        </p:nvSpPr>
        <p:spPr>
          <a:xfrm>
            <a:off x="952500" y="5881196"/>
            <a:ext cx="11099800" cy="3350836"/>
          </a:xfrm>
          <a:prstGeom prst="rect">
            <a:avLst/>
          </a:prstGeom>
        </p:spPr>
        <p:txBody>
          <a:bodyPr/>
          <a:lstStyle/>
          <a:p>
            <a:pPr marL="0" indent="0" algn="ctr">
              <a:buSzTx/>
              <a:buNone/>
              <a:defRPr>
                <a:solidFill>
                  <a:srgbClr val="FFFFFF"/>
                </a:solidFill>
              </a:defRPr>
            </a:pPr>
            <a:r>
              <a:t>La conclusione di questo </a:t>
            </a:r>
            <a:r>
              <a:rPr i="1"/>
              <a:t>gedankenexperiment</a:t>
            </a:r>
            <a:r>
              <a:t> è il fatto che gli orologi in movimento segnano il tempo</a:t>
            </a:r>
          </a:p>
          <a:p>
            <a:pPr marL="0" indent="0" algn="ctr">
              <a:lnSpc>
                <a:spcPct val="60000"/>
              </a:lnSpc>
              <a:buSzTx/>
              <a:buNone/>
              <a:defRPr>
                <a:solidFill>
                  <a:srgbClr val="FFFFFF"/>
                </a:solidFill>
              </a:defRPr>
            </a:pPr>
            <a:r>
              <a:t>più lentamente rispetto a quelli fermi. La costante di</a:t>
            </a:r>
          </a:p>
          <a:p>
            <a:pPr marL="0" indent="0" algn="ctr">
              <a:lnSpc>
                <a:spcPct val="80000"/>
              </a:lnSpc>
              <a:buSzTx/>
              <a:buNone/>
              <a:defRPr>
                <a:solidFill>
                  <a:srgbClr val="FFFFFF"/>
                </a:solidFill>
              </a:defRPr>
            </a:pPr>
            <a:r>
              <a:t>proporzionalità tra questi due tempi è proprio </a:t>
            </a:r>
            <a:r>
              <a:rPr sz="5200" i="1">
                <a:latin typeface="STIXGeneral"/>
                <a:ea typeface="STIXGeneral"/>
                <a:cs typeface="STIXGeneral"/>
                <a:sym typeface="STIXGeneral"/>
              </a:rPr>
              <a:t>𝛾</a:t>
            </a: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08" name="27285438_27229587.jpg"/>
          <p:cNvPicPr>
            <a:picLocks noChangeAspect="1"/>
          </p:cNvPicPr>
          <p:nvPr/>
        </p:nvPicPr>
        <p:blipFill>
          <a:blip r:embed="rId2">
            <a:extLst/>
          </a:blip>
          <a:stretch>
            <a:fillRect/>
          </a:stretch>
        </p:blipFill>
        <p:spPr>
          <a:xfrm>
            <a:off x="-6169" y="1232001"/>
            <a:ext cx="13017138" cy="7289598"/>
          </a:xfrm>
          <a:prstGeom prst="rect">
            <a:avLst/>
          </a:prstGeom>
          <a:ln w="12700">
            <a:miter lim="400000"/>
          </a:ln>
        </p:spPr>
      </p:pic>
      <p:sp>
        <p:nvSpPr>
          <p:cNvPr id="209" name="Shape 209"/>
          <p:cNvSpPr>
            <a:spLocks noGrp="1"/>
          </p:cNvSpPr>
          <p:nvPr>
            <p:ph type="body" sz="half" idx="1"/>
          </p:nvPr>
        </p:nvSpPr>
        <p:spPr>
          <a:xfrm>
            <a:off x="158740" y="1232001"/>
            <a:ext cx="4808710" cy="7289598"/>
          </a:xfrm>
          <a:prstGeom prst="rect">
            <a:avLst/>
          </a:prstGeom>
        </p:spPr>
        <p:txBody>
          <a:bodyPr/>
          <a:lstStyle/>
          <a:p>
            <a:pPr marL="0" indent="0">
              <a:buSzTx/>
              <a:buNone/>
              <a:defRPr sz="3700"/>
            </a:pPr>
            <a:r>
              <a:t>Il tempo rallenta </a:t>
            </a:r>
            <a:r>
              <a:rPr u="sng"/>
              <a:t>non</a:t>
            </a:r>
            <a:r>
              <a:t> perché la sola meccanica degli orologi rallenti. Anzi, questo è proprio un fenomeno intrinseco della </a:t>
            </a:r>
            <a:r>
              <a:rPr i="1"/>
              <a:t>natura fisica</a:t>
            </a:r>
            <a:r>
              <a:t> del tempo, e questo ragionamento si applica a tutti gli oggetti fisici nel mondo.</a:t>
            </a:r>
          </a:p>
        </p:txBody>
      </p:sp>
      <p:sp>
        <p:nvSpPr>
          <p:cNvPr id="210" name="Shape 210"/>
          <p:cNvSpPr/>
          <p:nvPr/>
        </p:nvSpPr>
        <p:spPr>
          <a:xfrm>
            <a:off x="2558034" y="-98889"/>
            <a:ext cx="7888733" cy="1320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spcBef>
                <a:spcPts val="4200"/>
              </a:spcBef>
              <a:defRPr sz="8000">
                <a:solidFill>
                  <a:srgbClr val="FFFFFF"/>
                </a:solidFill>
              </a:defRPr>
            </a:lvl1pPr>
          </a:lstStyle>
          <a:p>
            <a:r>
              <a:t>Attenzione, però!</a:t>
            </a: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12" name="twins-s.jpg"/>
          <p:cNvPicPr>
            <a:picLocks noChangeAspect="1"/>
          </p:cNvPicPr>
          <p:nvPr/>
        </p:nvPicPr>
        <p:blipFill>
          <a:blip r:embed="rId2">
            <a:extLst/>
          </a:blip>
          <a:srcRect t="18177" b="6739"/>
          <a:stretch>
            <a:fillRect/>
          </a:stretch>
        </p:blipFill>
        <p:spPr>
          <a:xfrm>
            <a:off x="0" y="4282944"/>
            <a:ext cx="13004801" cy="5492456"/>
          </a:xfrm>
          <a:prstGeom prst="rect">
            <a:avLst/>
          </a:prstGeom>
          <a:ln w="12700">
            <a:miter lim="400000"/>
          </a:ln>
        </p:spPr>
      </p:pic>
      <p:sp>
        <p:nvSpPr>
          <p:cNvPr id="213" name="Shape 213"/>
          <p:cNvSpPr>
            <a:spLocks noGrp="1"/>
          </p:cNvSpPr>
          <p:nvPr>
            <p:ph type="title"/>
          </p:nvPr>
        </p:nvSpPr>
        <p:spPr>
          <a:xfrm>
            <a:off x="952500" y="-580135"/>
            <a:ext cx="11099800" cy="2159001"/>
          </a:xfrm>
          <a:prstGeom prst="rect">
            <a:avLst/>
          </a:prstGeom>
        </p:spPr>
        <p:txBody>
          <a:bodyPr/>
          <a:lstStyle>
            <a:lvl1pPr>
              <a:defRPr>
                <a:solidFill>
                  <a:srgbClr val="FFFFFF"/>
                </a:solidFill>
              </a:defRPr>
            </a:lvl1pPr>
          </a:lstStyle>
          <a:p>
            <a:r>
              <a:t>Paradosso dei gemelli</a:t>
            </a:r>
          </a:p>
        </p:txBody>
      </p:sp>
      <p:sp>
        <p:nvSpPr>
          <p:cNvPr id="214" name="Shape 214"/>
          <p:cNvSpPr>
            <a:spLocks noGrp="1"/>
          </p:cNvSpPr>
          <p:nvPr>
            <p:ph type="body" idx="1"/>
          </p:nvPr>
        </p:nvSpPr>
        <p:spPr>
          <a:xfrm>
            <a:off x="103743" y="245308"/>
            <a:ext cx="12797314" cy="4854690"/>
          </a:xfrm>
          <a:prstGeom prst="rect">
            <a:avLst/>
          </a:prstGeom>
        </p:spPr>
        <p:txBody>
          <a:bodyPr/>
          <a:lstStyle/>
          <a:p>
            <a:pPr marL="0" indent="0">
              <a:buSzTx/>
              <a:buNone/>
              <a:defRPr sz="3500" i="1">
                <a:solidFill>
                  <a:srgbClr val="FFFFFF"/>
                </a:solidFill>
              </a:defRPr>
            </a:pPr>
            <a:r>
              <a:t>Problema</a:t>
            </a:r>
          </a:p>
          <a:p>
            <a:pPr marL="0" indent="0">
              <a:buSzTx/>
              <a:buNone/>
              <a:defRPr sz="3500">
                <a:solidFill>
                  <a:srgbClr val="FFFFFF"/>
                </a:solidFill>
              </a:defRPr>
            </a:pPr>
            <a:r>
              <a:t>Un astronauta ha un gemello. Nel giorno del suo 21esimo compleanno decide di partire in un viaggio intergalattico ad una velocità di 12/13 </a:t>
            </a:r>
            <a:r>
              <a:rPr i="1"/>
              <a:t>c</a:t>
            </a:r>
            <a:r>
              <a:t>. Dopo 5 anni del suo orologio torna indietro alla stessa velocità.</a:t>
            </a:r>
          </a:p>
          <a:p>
            <a:pPr marL="0" indent="0">
              <a:buSzTx/>
              <a:buNone/>
              <a:defRPr sz="3500" i="1">
                <a:solidFill>
                  <a:srgbClr val="FFFFFF"/>
                </a:solidFill>
              </a:defRPr>
            </a:pPr>
            <a:r>
              <a:t>Quanti anni hanno i due gemelli al suo ritorno?</a:t>
            </a: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16" name="Shape 216"/>
          <p:cNvSpPr/>
          <p:nvPr/>
        </p:nvSpPr>
        <p:spPr>
          <a:xfrm>
            <a:off x="-4546" y="1599098"/>
            <a:ext cx="13013893" cy="2367803"/>
          </a:xfrm>
          <a:prstGeom prst="rect">
            <a:avLst/>
          </a:prstGeom>
          <a:solidFill>
            <a:srgbClr val="FFFFFF"/>
          </a:solidFill>
          <a:ln w="12700">
            <a:miter lim="400000"/>
          </a:ln>
        </p:spPr>
        <p:txBody>
          <a:bodyPr lIns="50800" tIns="50800" rIns="50800" bIns="50800" anchor="ctr"/>
          <a:lstStyle/>
          <a:p>
            <a:pPr>
              <a:defRPr sz="2400"/>
            </a:pPr>
            <a:endParaRPr/>
          </a:p>
        </p:txBody>
      </p:sp>
      <p:sp>
        <p:nvSpPr>
          <p:cNvPr id="217" name="Shape 217"/>
          <p:cNvSpPr>
            <a:spLocks noGrp="1"/>
          </p:cNvSpPr>
          <p:nvPr>
            <p:ph type="title"/>
          </p:nvPr>
        </p:nvSpPr>
        <p:spPr>
          <a:xfrm>
            <a:off x="952500" y="-363386"/>
            <a:ext cx="11099800" cy="2159001"/>
          </a:xfrm>
          <a:prstGeom prst="rect">
            <a:avLst/>
          </a:prstGeom>
        </p:spPr>
        <p:txBody>
          <a:bodyPr/>
          <a:lstStyle>
            <a:lvl1pPr>
              <a:defRPr>
                <a:solidFill>
                  <a:srgbClr val="FFFFFF"/>
                </a:solidFill>
              </a:defRPr>
            </a:lvl1pPr>
          </a:lstStyle>
          <a:p>
            <a:r>
              <a:rPr dirty="0" err="1"/>
              <a:t>Soluzione</a:t>
            </a:r>
            <a:endParaRPr dirty="0"/>
          </a:p>
        </p:txBody>
      </p:sp>
      <p:sp>
        <p:nvSpPr>
          <p:cNvPr id="218" name="Shape 218"/>
          <p:cNvSpPr/>
          <p:nvPr/>
        </p:nvSpPr>
        <p:spPr>
          <a:xfrm>
            <a:off x="-31332477" y="5569733"/>
            <a:ext cx="75669754" cy="2318583"/>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a:defRPr>
                <a:solidFill>
                  <a:srgbClr val="FFFFFF"/>
                </a:solidFill>
              </a:defRPr>
            </a:pPr>
            <a:r>
              <a:rPr dirty="0" err="1"/>
              <a:t>Gemello</a:t>
            </a:r>
            <a:r>
              <a:rPr dirty="0"/>
              <a:t> “</a:t>
            </a:r>
            <a:r>
              <a:rPr dirty="0" err="1"/>
              <a:t>terrestre</a:t>
            </a:r>
            <a:r>
              <a:rPr dirty="0"/>
              <a:t>”: </a:t>
            </a:r>
            <a:r>
              <a:rPr lang="it-IT" dirty="0"/>
              <a:t>47</a:t>
            </a:r>
            <a:r>
              <a:rPr dirty="0"/>
              <a:t> </a:t>
            </a:r>
            <a:r>
              <a:rPr dirty="0" err="1"/>
              <a:t>anni</a:t>
            </a:r>
            <a:endParaRPr dirty="0"/>
          </a:p>
          <a:p>
            <a:pPr>
              <a:defRPr>
                <a:solidFill>
                  <a:srgbClr val="FFFFFF"/>
                </a:solidFill>
              </a:defRPr>
            </a:pPr>
            <a:r>
              <a:rPr dirty="0" err="1"/>
              <a:t>Gemello</a:t>
            </a:r>
            <a:r>
              <a:rPr dirty="0"/>
              <a:t> “</a:t>
            </a:r>
            <a:r>
              <a:rPr dirty="0" err="1"/>
              <a:t>spaziale</a:t>
            </a:r>
            <a:r>
              <a:rPr dirty="0"/>
              <a:t>”: </a:t>
            </a:r>
            <a:r>
              <a:rPr lang="it-IT" dirty="0"/>
              <a:t>31</a:t>
            </a:r>
            <a:r>
              <a:rPr dirty="0"/>
              <a:t> </a:t>
            </a:r>
            <a:r>
              <a:rPr dirty="0" err="1"/>
              <a:t>anni</a:t>
            </a:r>
            <a:endParaRPr dirty="0"/>
          </a:p>
          <a:p>
            <a:pPr>
              <a:defRPr>
                <a:solidFill>
                  <a:srgbClr val="FFFFFF"/>
                </a:solidFill>
              </a:defRPr>
            </a:pPr>
            <a:endParaRPr dirty="0"/>
          </a:p>
          <a:p>
            <a:pPr>
              <a:defRPr>
                <a:solidFill>
                  <a:srgbClr val="FFFFFF"/>
                </a:solidFill>
              </a:defRPr>
            </a:pPr>
            <a:r>
              <a:rPr dirty="0" err="1"/>
              <a:t>Commento</a:t>
            </a:r>
            <a:r>
              <a:rPr dirty="0"/>
              <a:t>: </a:t>
            </a:r>
            <a:r>
              <a:rPr dirty="0" err="1"/>
              <a:t>durante</a:t>
            </a:r>
            <a:r>
              <a:rPr dirty="0"/>
              <a:t> </a:t>
            </a:r>
            <a:r>
              <a:rPr dirty="0" err="1"/>
              <a:t>il</a:t>
            </a:r>
            <a:r>
              <a:rPr dirty="0"/>
              <a:t> </a:t>
            </a:r>
            <a:r>
              <a:rPr dirty="0" err="1"/>
              <a:t>viaggio</a:t>
            </a:r>
            <a:r>
              <a:rPr dirty="0"/>
              <a:t>, </a:t>
            </a:r>
            <a:r>
              <a:rPr dirty="0" err="1"/>
              <a:t>tutti</a:t>
            </a:r>
            <a:r>
              <a:rPr dirty="0"/>
              <a:t> </a:t>
            </a:r>
            <a:r>
              <a:rPr dirty="0" err="1"/>
              <a:t>i</a:t>
            </a:r>
            <a:r>
              <a:rPr dirty="0"/>
              <a:t> </a:t>
            </a:r>
            <a:r>
              <a:rPr dirty="0" err="1"/>
              <a:t>processi</a:t>
            </a:r>
            <a:r>
              <a:rPr dirty="0"/>
              <a:t> </a:t>
            </a:r>
            <a:r>
              <a:rPr dirty="0" err="1"/>
              <a:t>biologici</a:t>
            </a:r>
            <a:r>
              <a:rPr dirty="0"/>
              <a:t> </a:t>
            </a:r>
            <a:r>
              <a:rPr dirty="0" err="1"/>
              <a:t>dell’astronauta</a:t>
            </a:r>
            <a:r>
              <a:rPr dirty="0"/>
              <a:t> - </a:t>
            </a:r>
            <a:r>
              <a:rPr dirty="0" err="1"/>
              <a:t>metabolismo</a:t>
            </a:r>
            <a:r>
              <a:rPr dirty="0"/>
              <a:t>, </a:t>
            </a:r>
            <a:r>
              <a:rPr dirty="0" err="1"/>
              <a:t>battito</a:t>
            </a:r>
            <a:r>
              <a:rPr dirty="0"/>
              <a:t> </a:t>
            </a:r>
            <a:r>
              <a:rPr dirty="0" err="1"/>
              <a:t>cardiaco</a:t>
            </a:r>
            <a:r>
              <a:rPr dirty="0"/>
              <a:t>, </a:t>
            </a:r>
            <a:r>
              <a:rPr dirty="0" err="1"/>
              <a:t>pensieri</a:t>
            </a:r>
            <a:r>
              <a:rPr dirty="0"/>
              <a:t> e </a:t>
            </a:r>
            <a:r>
              <a:rPr dirty="0" err="1"/>
              <a:t>linguaggio</a:t>
            </a:r>
            <a:r>
              <a:rPr dirty="0"/>
              <a:t> - </a:t>
            </a:r>
            <a:r>
              <a:rPr dirty="0" err="1"/>
              <a:t>seguono</a:t>
            </a:r>
            <a:r>
              <a:rPr dirty="0"/>
              <a:t> la </a:t>
            </a:r>
            <a:r>
              <a:rPr dirty="0" err="1"/>
              <a:t>stessa</a:t>
            </a:r>
            <a:r>
              <a:rPr dirty="0"/>
              <a:t> </a:t>
            </a:r>
            <a:r>
              <a:rPr dirty="0" err="1"/>
              <a:t>dilatazione</a:t>
            </a:r>
            <a:r>
              <a:rPr dirty="0"/>
              <a:t> </a:t>
            </a:r>
            <a:r>
              <a:rPr dirty="0" err="1"/>
              <a:t>temporale</a:t>
            </a:r>
            <a:r>
              <a:rPr dirty="0"/>
              <a:t> </a:t>
            </a:r>
            <a:r>
              <a:rPr dirty="0" err="1"/>
              <a:t>che</a:t>
            </a:r>
            <a:r>
              <a:rPr dirty="0"/>
              <a:t> ha </a:t>
            </a:r>
            <a:r>
              <a:rPr dirty="0" err="1"/>
              <a:t>effetto</a:t>
            </a:r>
            <a:r>
              <a:rPr dirty="0"/>
              <a:t> </a:t>
            </a:r>
            <a:r>
              <a:rPr dirty="0" err="1"/>
              <a:t>sul</a:t>
            </a:r>
            <a:r>
              <a:rPr dirty="0"/>
              <a:t> </a:t>
            </a:r>
            <a:r>
              <a:rPr dirty="0" err="1"/>
              <a:t>suo</a:t>
            </a:r>
            <a:r>
              <a:rPr dirty="0"/>
              <a:t> </a:t>
            </a:r>
            <a:r>
              <a:rPr dirty="0" err="1"/>
              <a:t>orologio</a:t>
            </a:r>
            <a:r>
              <a:rPr dirty="0"/>
              <a:t>. </a:t>
            </a:r>
            <a:r>
              <a:rPr dirty="0" err="1"/>
              <a:t>Quindi</a:t>
            </a:r>
            <a:r>
              <a:rPr dirty="0"/>
              <a:t> non </a:t>
            </a:r>
            <a:r>
              <a:rPr dirty="0" err="1"/>
              <a:t>c’è</a:t>
            </a:r>
            <a:r>
              <a:rPr dirty="0"/>
              <a:t> alcuna </a:t>
            </a:r>
            <a:r>
              <a:rPr i="1" dirty="0" err="1"/>
              <a:t>fontana</a:t>
            </a:r>
            <a:r>
              <a:rPr i="1" dirty="0"/>
              <a:t> </a:t>
            </a:r>
            <a:r>
              <a:rPr i="1" dirty="0" err="1"/>
              <a:t>dell’eterna</a:t>
            </a:r>
            <a:r>
              <a:rPr i="1" dirty="0"/>
              <a:t> </a:t>
            </a:r>
            <a:r>
              <a:rPr i="1" dirty="0" err="1"/>
              <a:t>giovinezza</a:t>
            </a:r>
            <a:r>
              <a:rPr dirty="0"/>
              <a:t>… </a:t>
            </a:r>
            <a:r>
              <a:rPr dirty="0" err="1"/>
              <a:t>Sebbene</a:t>
            </a:r>
            <a:r>
              <a:rPr dirty="0"/>
              <a:t> </a:t>
            </a:r>
            <a:r>
              <a:rPr dirty="0" err="1"/>
              <a:t>possa</a:t>
            </a:r>
            <a:r>
              <a:rPr dirty="0"/>
              <a:t> </a:t>
            </a:r>
            <a:r>
              <a:rPr dirty="0" err="1"/>
              <a:t>benissimo</a:t>
            </a:r>
            <a:r>
              <a:rPr dirty="0"/>
              <a:t> </a:t>
            </a:r>
            <a:r>
              <a:rPr dirty="0" err="1"/>
              <a:t>morire</a:t>
            </a:r>
            <a:r>
              <a:rPr dirty="0"/>
              <a:t> </a:t>
            </a:r>
            <a:r>
              <a:rPr dirty="0" err="1"/>
              <a:t>dopo</a:t>
            </a:r>
            <a:r>
              <a:rPr dirty="0"/>
              <a:t> al </a:t>
            </a:r>
            <a:r>
              <a:rPr dirty="0" err="1"/>
              <a:t>fratello</a:t>
            </a:r>
            <a:r>
              <a:rPr dirty="0"/>
              <a:t> </a:t>
            </a:r>
            <a:r>
              <a:rPr dirty="0" err="1"/>
              <a:t>terrestre</a:t>
            </a:r>
            <a:r>
              <a:rPr dirty="0"/>
              <a:t>, </a:t>
            </a:r>
            <a:r>
              <a:rPr dirty="0" err="1"/>
              <a:t>l’astronauta</a:t>
            </a:r>
            <a:r>
              <a:rPr dirty="0"/>
              <a:t> non </a:t>
            </a:r>
            <a:r>
              <a:rPr dirty="0" err="1"/>
              <a:t>avrà</a:t>
            </a:r>
            <a:r>
              <a:rPr dirty="0"/>
              <a:t> </a:t>
            </a:r>
            <a:r>
              <a:rPr dirty="0" err="1"/>
              <a:t>vissuto</a:t>
            </a:r>
            <a:r>
              <a:rPr dirty="0"/>
              <a:t> </a:t>
            </a:r>
            <a:r>
              <a:rPr dirty="0" err="1"/>
              <a:t>più</a:t>
            </a:r>
            <a:r>
              <a:rPr dirty="0"/>
              <a:t> di </a:t>
            </a:r>
            <a:r>
              <a:rPr dirty="0" err="1"/>
              <a:t>lui</a:t>
            </a:r>
            <a:r>
              <a:rPr dirty="0"/>
              <a:t>, lo </a:t>
            </a:r>
            <a:r>
              <a:rPr dirty="0" err="1"/>
              <a:t>avrà</a:t>
            </a:r>
            <a:r>
              <a:rPr dirty="0"/>
              <a:t> </a:t>
            </a:r>
            <a:r>
              <a:rPr dirty="0" err="1"/>
              <a:t>fatto</a:t>
            </a:r>
            <a:r>
              <a:rPr dirty="0"/>
              <a:t> solo </a:t>
            </a:r>
            <a:r>
              <a:rPr dirty="0" err="1"/>
              <a:t>più</a:t>
            </a:r>
            <a:r>
              <a:rPr dirty="0"/>
              <a:t> </a:t>
            </a:r>
            <a:r>
              <a:rPr i="1" dirty="0"/>
              <a:t>lentamente</a:t>
            </a:r>
            <a:r>
              <a:rPr dirty="0"/>
              <a:t>.</a:t>
            </a:r>
          </a:p>
        </p:txBody>
      </p:sp>
      <p:pic>
        <p:nvPicPr>
          <p:cNvPr id="219" name="Senza titolo.tiff"/>
          <p:cNvPicPr>
            <a:picLocks noChangeAspect="1"/>
          </p:cNvPicPr>
          <p:nvPr/>
        </p:nvPicPr>
        <p:blipFill>
          <a:blip r:embed="rId2">
            <a:extLst/>
          </a:blip>
          <a:stretch>
            <a:fillRect/>
          </a:stretch>
        </p:blipFill>
        <p:spPr>
          <a:xfrm>
            <a:off x="497626" y="1705715"/>
            <a:ext cx="6677028" cy="2154569"/>
          </a:xfrm>
          <a:prstGeom prst="rect">
            <a:avLst/>
          </a:prstGeom>
          <a:ln w="12700">
            <a:miter lim="400000"/>
          </a:ln>
        </p:spPr>
      </p:pic>
      <p:pic>
        <p:nvPicPr>
          <p:cNvPr id="220" name="Senza titolo.tiff"/>
          <p:cNvPicPr>
            <a:picLocks noChangeAspect="1"/>
          </p:cNvPicPr>
          <p:nvPr/>
        </p:nvPicPr>
        <p:blipFill>
          <a:blip r:embed="rId3">
            <a:extLst/>
          </a:blip>
          <a:stretch>
            <a:fillRect/>
          </a:stretch>
        </p:blipFill>
        <p:spPr>
          <a:xfrm>
            <a:off x="7947873" y="2167049"/>
            <a:ext cx="4559301" cy="1231901"/>
          </a:xfrm>
          <a:prstGeom prst="rect">
            <a:avLst/>
          </a:prstGeom>
          <a:ln w="12700">
            <a:miter lim="400000"/>
          </a:ln>
        </p:spPr>
      </p:pic>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22" name="Shape 222"/>
          <p:cNvSpPr>
            <a:spLocks noGrp="1"/>
          </p:cNvSpPr>
          <p:nvPr>
            <p:ph type="title"/>
          </p:nvPr>
        </p:nvSpPr>
        <p:spPr>
          <a:xfrm>
            <a:off x="952500" y="-363386"/>
            <a:ext cx="11099800" cy="2159001"/>
          </a:xfrm>
          <a:prstGeom prst="rect">
            <a:avLst/>
          </a:prstGeom>
        </p:spPr>
        <p:txBody>
          <a:bodyPr/>
          <a:lstStyle>
            <a:lvl1pPr>
              <a:defRPr>
                <a:solidFill>
                  <a:srgbClr val="FFFFFF"/>
                </a:solidFill>
              </a:defRPr>
            </a:lvl1pPr>
          </a:lstStyle>
          <a:p>
            <a:r>
              <a:t>Desincronizzazione</a:t>
            </a:r>
          </a:p>
        </p:txBody>
      </p:sp>
      <p:pic>
        <p:nvPicPr>
          <p:cNvPr id="223" name="Senza titolo.tiff"/>
          <p:cNvPicPr>
            <a:picLocks noChangeAspect="1"/>
          </p:cNvPicPr>
          <p:nvPr/>
        </p:nvPicPr>
        <p:blipFill>
          <a:blip r:embed="rId2">
            <a:extLst/>
          </a:blip>
          <a:stretch>
            <a:fillRect/>
          </a:stretch>
        </p:blipFill>
        <p:spPr>
          <a:xfrm>
            <a:off x="-66395" y="1465247"/>
            <a:ext cx="13137590" cy="4660489"/>
          </a:xfrm>
          <a:prstGeom prst="rect">
            <a:avLst/>
          </a:prstGeom>
          <a:ln w="12700">
            <a:miter lim="400000"/>
          </a:ln>
        </p:spPr>
      </p:pic>
      <p:sp>
        <p:nvSpPr>
          <p:cNvPr id="224" name="Shape 224"/>
          <p:cNvSpPr/>
          <p:nvPr/>
        </p:nvSpPr>
        <p:spPr>
          <a:xfrm>
            <a:off x="362302" y="6524531"/>
            <a:ext cx="12280196" cy="28321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defRPr>
                <a:solidFill>
                  <a:srgbClr val="FFFFFF"/>
                </a:solidFill>
              </a:defRPr>
            </a:lvl1pPr>
          </a:lstStyle>
          <a:p>
            <a:r>
              <a:t>Un’altra conseguenza interessante della dilatazione temporale è il semplice fatto che due orologi sincronizzati in un sistema di riferimento non lo saranno più se osservati da un altro sistema poiché il tempo scorre a “velocità” differenti nei due.</a:t>
            </a: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Shape 226"/>
          <p:cNvSpPr>
            <a:spLocks noGrp="1"/>
          </p:cNvSpPr>
          <p:nvPr>
            <p:ph type="title"/>
          </p:nvPr>
        </p:nvSpPr>
        <p:spPr>
          <a:xfrm>
            <a:off x="952500" y="-402795"/>
            <a:ext cx="11099800" cy="2159001"/>
          </a:xfrm>
          <a:prstGeom prst="rect">
            <a:avLst/>
          </a:prstGeom>
        </p:spPr>
        <p:txBody>
          <a:bodyPr/>
          <a:lstStyle/>
          <a:p>
            <a:r>
              <a:t>Riscontro sperimentale</a:t>
            </a:r>
          </a:p>
        </p:txBody>
      </p:sp>
      <p:sp>
        <p:nvSpPr>
          <p:cNvPr id="227" name="Shape 227"/>
          <p:cNvSpPr>
            <a:spLocks noGrp="1"/>
          </p:cNvSpPr>
          <p:nvPr>
            <p:ph type="body" idx="1"/>
          </p:nvPr>
        </p:nvSpPr>
        <p:spPr>
          <a:xfrm>
            <a:off x="157738" y="1194857"/>
            <a:ext cx="12689325" cy="5389715"/>
          </a:xfrm>
          <a:prstGeom prst="rect">
            <a:avLst/>
          </a:prstGeom>
        </p:spPr>
        <p:txBody>
          <a:bodyPr/>
          <a:lstStyle/>
          <a:p>
            <a:pPr marL="0" indent="0" algn="ctr" defTabSz="578358">
              <a:buSzTx/>
              <a:buNone/>
              <a:defRPr sz="3564"/>
            </a:pPr>
            <a:r>
              <a:t>Si può osservare la variazione di tempo medio di decadimento di particelle o transizione di nuclei, in base alla velocità del sistema di riferimento.</a:t>
            </a:r>
          </a:p>
          <a:p>
            <a:pPr marL="0" indent="0" algn="ctr" defTabSz="578358">
              <a:buSzTx/>
              <a:buNone/>
              <a:defRPr sz="3564"/>
            </a:pPr>
            <a:r>
              <a:t>In particolare, un orologio a Cesio funziona grazie al continuo salto tra il livello energetico fondamentale e il primo stato eccitato dei suoi elettroni più esterni, con una certa frequenza media. Se metto l’orologio in cima ad una montagna (velocità maggiore della pianura), osserviamo che questa frequenza di oscillazione diminuisce, a causa della dilatazione temporale.</a:t>
            </a:r>
          </a:p>
        </p:txBody>
      </p:sp>
      <p:pic>
        <p:nvPicPr>
          <p:cNvPr id="228" name="Csclock.gif"/>
          <p:cNvPicPr>
            <a:picLocks noChangeAspect="1"/>
          </p:cNvPicPr>
          <p:nvPr/>
        </p:nvPicPr>
        <p:blipFill>
          <a:blip r:embed="rId2">
            <a:extLst/>
          </a:blip>
          <a:stretch>
            <a:fillRect/>
          </a:stretch>
        </p:blipFill>
        <p:spPr>
          <a:xfrm>
            <a:off x="1109627" y="6359840"/>
            <a:ext cx="10785546" cy="3432586"/>
          </a:xfrm>
          <a:prstGeom prst="rect">
            <a:avLst/>
          </a:prstGeom>
          <a:ln w="12700">
            <a:miter lim="400000"/>
          </a:ln>
        </p:spPr>
      </p:pic>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 name="cosmic-adventure-55-relativistic-length-contraction-13-638.jpg"/>
          <p:cNvPicPr>
            <a:picLocks noChangeAspect="1"/>
          </p:cNvPicPr>
          <p:nvPr/>
        </p:nvPicPr>
        <p:blipFill>
          <a:blip r:embed="rId2">
            <a:extLst/>
          </a:blip>
          <a:stretch>
            <a:fillRect/>
          </a:stretch>
        </p:blipFill>
        <p:spPr>
          <a:xfrm>
            <a:off x="-12581" y="232857"/>
            <a:ext cx="13029962" cy="9287886"/>
          </a:xfrm>
          <a:prstGeom prst="rect">
            <a:avLst/>
          </a:prstGeom>
          <a:ln w="12700">
            <a:miter lim="400000"/>
          </a:ln>
        </p:spPr>
      </p:pic>
      <p:sp>
        <p:nvSpPr>
          <p:cNvPr id="231" name="Shape 231"/>
          <p:cNvSpPr>
            <a:spLocks noGrp="1"/>
          </p:cNvSpPr>
          <p:nvPr>
            <p:ph type="title"/>
          </p:nvPr>
        </p:nvSpPr>
        <p:spPr>
          <a:xfrm>
            <a:off x="-2206906" y="-446236"/>
            <a:ext cx="13004800" cy="2159001"/>
          </a:xfrm>
          <a:prstGeom prst="rect">
            <a:avLst/>
          </a:prstGeom>
        </p:spPr>
        <p:txBody>
          <a:bodyPr/>
          <a:lstStyle>
            <a:lvl1pPr>
              <a:defRPr sz="5000">
                <a:solidFill>
                  <a:srgbClr val="FFFFFF"/>
                </a:solidFill>
              </a:defRPr>
            </a:lvl1pPr>
          </a:lstStyle>
          <a:p>
            <a:r>
              <a:t>Contrazione delle lunghezze</a:t>
            </a:r>
          </a:p>
        </p:txBody>
      </p:sp>
      <p:sp>
        <p:nvSpPr>
          <p:cNvPr id="232" name="Shape 232"/>
          <p:cNvSpPr/>
          <p:nvPr/>
        </p:nvSpPr>
        <p:spPr>
          <a:xfrm>
            <a:off x="2148583" y="3732950"/>
            <a:ext cx="6998191" cy="37592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defRPr sz="2700">
                <a:solidFill>
                  <a:srgbClr val="FFFFFF"/>
                </a:solidFill>
              </a:defRPr>
            </a:pPr>
            <a:r>
              <a:t>Ci poniamo sul solito treno in movimento.</a:t>
            </a:r>
          </a:p>
          <a:p>
            <a:pPr>
              <a:defRPr sz="2700">
                <a:solidFill>
                  <a:srgbClr val="FFFFFF"/>
                </a:solidFill>
              </a:defRPr>
            </a:pPr>
            <a:r>
              <a:t>Metto la lampadina sull’estremità posteriore del vagone e lo specchio su quella anteriore.</a:t>
            </a:r>
          </a:p>
          <a:p>
            <a:pPr>
              <a:defRPr sz="2700">
                <a:solidFill>
                  <a:srgbClr val="FFFFFF"/>
                </a:solidFill>
              </a:defRPr>
            </a:pPr>
            <a:r>
              <a:t>Il segnale procede secondo una traiettoria orizzontale. All’andata il fotone percorre più strada perché il treno si muove nel suo stesso verso.</a:t>
            </a:r>
          </a:p>
          <a:p>
            <a:pPr>
              <a:defRPr sz="2700">
                <a:solidFill>
                  <a:srgbClr val="FFFFFF"/>
                </a:solidFill>
              </a:defRPr>
            </a:pPr>
            <a:r>
              <a:t>Al ritorno, invece, fa meno strada perché il treno “viene incontro” al fotone.</a:t>
            </a: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34" name="Shape 234"/>
          <p:cNvSpPr>
            <a:spLocks noGrp="1"/>
          </p:cNvSpPr>
          <p:nvPr>
            <p:ph type="body" idx="14"/>
          </p:nvPr>
        </p:nvSpPr>
        <p:spPr>
          <a:xfrm>
            <a:off x="1270000" y="1187753"/>
            <a:ext cx="10464800" cy="3606801"/>
          </a:xfrm>
          <a:prstGeom prst="rect">
            <a:avLst/>
          </a:prstGeom>
        </p:spPr>
        <p:txBody>
          <a:bodyPr/>
          <a:lstStyle/>
          <a:p>
            <a:pPr>
              <a:defRPr>
                <a:solidFill>
                  <a:srgbClr val="FFFFFF"/>
                </a:solidFill>
              </a:defRPr>
            </a:pPr>
            <a:r>
              <a:t> Quanto ci mette il segnale a completare il tragitto?</a:t>
            </a:r>
          </a:p>
          <a:p>
            <a:pPr>
              <a:defRPr>
                <a:solidFill>
                  <a:srgbClr val="FFFFFF"/>
                </a:solidFill>
              </a:defRPr>
            </a:pPr>
            <a:r>
              <a:t>Calcoliamo poi la lunghezza del treno associata al tempo, nei due sistemi di riferimento (sfruttiamo sempre il solito postulato sulla velocità </a:t>
            </a:r>
            <a:r>
              <a:rPr i="1"/>
              <a:t>c</a:t>
            </a:r>
            <a:r>
              <a:t>).</a:t>
            </a:r>
          </a:p>
        </p:txBody>
      </p:sp>
      <p:pic>
        <p:nvPicPr>
          <p:cNvPr id="235" name="Senza titolo.tiff"/>
          <p:cNvPicPr>
            <a:picLocks noChangeAspect="1"/>
          </p:cNvPicPr>
          <p:nvPr/>
        </p:nvPicPr>
        <p:blipFill>
          <a:blip r:embed="rId2">
            <a:extLst/>
          </a:blip>
          <a:stretch>
            <a:fillRect/>
          </a:stretch>
        </p:blipFill>
        <p:spPr>
          <a:xfrm>
            <a:off x="-2871" y="6067826"/>
            <a:ext cx="13010542" cy="3683504"/>
          </a:xfrm>
          <a:prstGeom prst="rect">
            <a:avLst/>
          </a:prstGeom>
          <a:ln w="12700">
            <a:miter lim="400000"/>
          </a:ln>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IMG_4008-filtered.jpeg"/>
          <p:cNvPicPr>
            <a:picLocks noChangeAspect="1"/>
          </p:cNvPicPr>
          <p:nvPr/>
        </p:nvPicPr>
        <p:blipFill>
          <a:blip r:embed="rId2">
            <a:extLst/>
          </a:blip>
          <a:stretch>
            <a:fillRect/>
          </a:stretch>
        </p:blipFill>
        <p:spPr>
          <a:xfrm>
            <a:off x="0" y="0"/>
            <a:ext cx="13004800" cy="9753600"/>
          </a:xfrm>
          <a:prstGeom prst="rect">
            <a:avLst/>
          </a:prstGeom>
          <a:ln w="12700">
            <a:miter lim="400000"/>
          </a:ln>
        </p:spPr>
      </p:pic>
      <p:sp>
        <p:nvSpPr>
          <p:cNvPr id="129" name="Shape 129"/>
          <p:cNvSpPr>
            <a:spLocks noGrp="1"/>
          </p:cNvSpPr>
          <p:nvPr>
            <p:ph type="body" idx="1"/>
          </p:nvPr>
        </p:nvSpPr>
        <p:spPr>
          <a:xfrm>
            <a:off x="484274" y="5033075"/>
            <a:ext cx="12036252" cy="4353213"/>
          </a:xfrm>
          <a:prstGeom prst="rect">
            <a:avLst/>
          </a:prstGeom>
        </p:spPr>
        <p:txBody>
          <a:bodyPr/>
          <a:lstStyle/>
          <a:p>
            <a:pPr marL="0" indent="0" algn="just" defTabSz="457200">
              <a:buSzTx/>
              <a:buNone/>
              <a:defRPr sz="2230" i="1">
                <a:latin typeface="Helvetica"/>
                <a:ea typeface="Helvetica"/>
                <a:cs typeface="Helvetica"/>
                <a:sym typeface="Helvetica"/>
              </a:defRPr>
            </a:pPr>
            <a:r>
              <a:t>“Rinserratevi con qualche amico nella maggiore stanza che sia sotto coverta di alcun gran navilio, e quivi fate d'aver mosche, farfalle e simili animaletti volanti: siavi anco un gran vaso d'acqua, e dentrovi de' pescetti; sospendasi anco in alto qualche secchiello, che a goccia a goccia vada versando dell'acqua in un altro vaso di angusta bocca che sia posto a basso; e stando ferma la nave, osservate diligentemente come quelli animaletti volanti con pari velocità vanno verso tutte le parti della stanza. [..] Osservate che avrete diligentemente tutte queste cose, benché niun dubbio ci sia mentre il vascello sta fermo non debbano succedere così: fate muovere la nave con quanta si voglia velocità; ché (pur di moto uniforme e non fluttuante in qua e in là) voi non riconoscerete una minima mutazione in tutti li nominati effetti; né da alcuno di quelli potrete comprendere se la nave cammina, o pure sta ferma.”</a:t>
            </a:r>
          </a:p>
          <a:p>
            <a:pPr marL="0" indent="0" algn="r" defTabSz="457200">
              <a:buSzTx/>
              <a:buNone/>
              <a:defRPr sz="1700">
                <a:latin typeface="Helvetica"/>
                <a:ea typeface="Helvetica"/>
                <a:cs typeface="Helvetica"/>
                <a:sym typeface="Helvetica"/>
              </a:defRPr>
            </a:pPr>
            <a:r>
              <a:t>G. Galilei, Dialogo sopra i due massimi sistemi del mondo, Dialogo secondo, 1632.</a:t>
            </a:r>
          </a:p>
        </p:txBody>
      </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37" name="Shape 237"/>
          <p:cNvSpPr/>
          <p:nvPr/>
        </p:nvSpPr>
        <p:spPr>
          <a:xfrm>
            <a:off x="-4546" y="6737808"/>
            <a:ext cx="13031519" cy="3010464"/>
          </a:xfrm>
          <a:prstGeom prst="rect">
            <a:avLst/>
          </a:prstGeom>
          <a:solidFill>
            <a:srgbClr val="FFFFFF"/>
          </a:solidFill>
          <a:ln w="12700">
            <a:miter lim="400000"/>
          </a:ln>
          <a:effectLst>
            <a:outerShdw blurRad="38100" dist="25400" dir="5400000" rotWithShape="0">
              <a:srgbClr val="000000">
                <a:alpha val="50000"/>
              </a:srgbClr>
            </a:outerShdw>
          </a:effectLst>
        </p:spPr>
        <p:txBody>
          <a:bodyPr lIns="50800" tIns="50800" rIns="50800" bIns="50800" anchor="ctr"/>
          <a:lstStyle/>
          <a:p>
            <a:pPr>
              <a:defRPr sz="2400"/>
            </a:pPr>
            <a:endParaRPr/>
          </a:p>
        </p:txBody>
      </p:sp>
      <p:sp>
        <p:nvSpPr>
          <p:cNvPr id="238" name="Shape 238"/>
          <p:cNvSpPr>
            <a:spLocks noGrp="1"/>
          </p:cNvSpPr>
          <p:nvPr>
            <p:ph type="title"/>
          </p:nvPr>
        </p:nvSpPr>
        <p:spPr>
          <a:xfrm>
            <a:off x="952499" y="144138"/>
            <a:ext cx="5334002" cy="1926103"/>
          </a:xfrm>
          <a:prstGeom prst="rect">
            <a:avLst/>
          </a:prstGeom>
        </p:spPr>
        <p:txBody>
          <a:bodyPr>
            <a:normAutofit fontScale="90000"/>
          </a:bodyPr>
          <a:lstStyle>
            <a:lvl1pPr>
              <a:defRPr>
                <a:solidFill>
                  <a:srgbClr val="FFFFFF"/>
                </a:solidFill>
              </a:defRPr>
            </a:lvl1pPr>
          </a:lstStyle>
          <a:p>
            <a:r>
              <a:t>Osservatore mobile</a:t>
            </a:r>
          </a:p>
        </p:txBody>
      </p:sp>
      <p:sp>
        <p:nvSpPr>
          <p:cNvPr id="239" name="Shape 239"/>
          <p:cNvSpPr>
            <a:spLocks noGrp="1"/>
          </p:cNvSpPr>
          <p:nvPr>
            <p:ph type="body" sz="half" idx="1"/>
          </p:nvPr>
        </p:nvSpPr>
        <p:spPr>
          <a:xfrm>
            <a:off x="952500" y="2453151"/>
            <a:ext cx="5334000" cy="5884204"/>
          </a:xfrm>
          <a:prstGeom prst="rect">
            <a:avLst/>
          </a:prstGeom>
        </p:spPr>
        <p:txBody>
          <a:bodyPr/>
          <a:lstStyle>
            <a:lvl1pPr>
              <a:defRPr>
                <a:solidFill>
                  <a:srgbClr val="FFFFFF"/>
                </a:solidFill>
              </a:defRPr>
            </a:lvl1pPr>
          </a:lstStyle>
          <a:p>
            <a:r>
              <a:t>L’osservatore sul treno calcola una lunghezza della carrozza pari a: </a:t>
            </a:r>
          </a:p>
        </p:txBody>
      </p:sp>
      <p:sp>
        <p:nvSpPr>
          <p:cNvPr id="240" name="Shape 240"/>
          <p:cNvSpPr/>
          <p:nvPr/>
        </p:nvSpPr>
        <p:spPr>
          <a:xfrm>
            <a:off x="6852870" y="87412"/>
            <a:ext cx="5334001" cy="203955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b">
            <a:normAutofit/>
          </a:bodyPr>
          <a:lstStyle>
            <a:lvl1pPr>
              <a:defRPr sz="6000">
                <a:solidFill>
                  <a:srgbClr val="FFFFFF"/>
                </a:solidFill>
              </a:defRPr>
            </a:lvl1pPr>
          </a:lstStyle>
          <a:p>
            <a:r>
              <a:t>Osservatore fisso</a:t>
            </a:r>
          </a:p>
        </p:txBody>
      </p:sp>
      <p:sp>
        <p:nvSpPr>
          <p:cNvPr id="241" name="Shape 241"/>
          <p:cNvSpPr/>
          <p:nvPr/>
        </p:nvSpPr>
        <p:spPr>
          <a:xfrm>
            <a:off x="6852870" y="2453151"/>
            <a:ext cx="5334001" cy="588420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pPr>
              <a:defRPr sz="3200">
                <a:solidFill>
                  <a:srgbClr val="FFFFFF"/>
                </a:solidFill>
              </a:defRPr>
            </a:pPr>
            <a:r>
              <a:t>L’osservatore sulla banchina, con calcoli e misure più complicati, ottiene una lunghezza uguale a quella del suo collega sul treno,</a:t>
            </a:r>
          </a:p>
          <a:p>
            <a:pPr>
              <a:lnSpc>
                <a:spcPct val="40000"/>
              </a:lnSpc>
              <a:defRPr sz="3200">
                <a:solidFill>
                  <a:srgbClr val="FFFFFF"/>
                </a:solidFill>
              </a:defRPr>
            </a:pPr>
            <a:r>
              <a:t>ma divisa per lo stesso</a:t>
            </a:r>
          </a:p>
          <a:p>
            <a:pPr>
              <a:lnSpc>
                <a:spcPct val="60000"/>
              </a:lnSpc>
              <a:defRPr sz="3200">
                <a:solidFill>
                  <a:srgbClr val="FFFFFF"/>
                </a:solidFill>
              </a:defRPr>
            </a:pPr>
            <a:r>
              <a:t>fattore </a:t>
            </a:r>
            <a:r>
              <a:rPr sz="5000" i="1">
                <a:latin typeface="STIXGeneral"/>
                <a:ea typeface="STIXGeneral"/>
                <a:cs typeface="STIXGeneral"/>
                <a:sym typeface="STIXGeneral"/>
              </a:rPr>
              <a:t>𝛾 </a:t>
            </a:r>
            <a:r>
              <a:t>&gt; 1</a:t>
            </a:r>
          </a:p>
        </p:txBody>
      </p:sp>
      <p:pic>
        <p:nvPicPr>
          <p:cNvPr id="242" name="Senza titolo.tiff"/>
          <p:cNvPicPr>
            <a:picLocks noChangeAspect="1"/>
          </p:cNvPicPr>
          <p:nvPr/>
        </p:nvPicPr>
        <p:blipFill>
          <a:blip r:embed="rId2">
            <a:extLst/>
          </a:blip>
          <a:stretch>
            <a:fillRect/>
          </a:stretch>
        </p:blipFill>
        <p:spPr>
          <a:xfrm>
            <a:off x="1320800" y="6935813"/>
            <a:ext cx="4597400" cy="2476501"/>
          </a:xfrm>
          <a:prstGeom prst="rect">
            <a:avLst/>
          </a:prstGeom>
          <a:ln w="12700">
            <a:miter lim="400000"/>
          </a:ln>
        </p:spPr>
      </p:pic>
      <p:pic>
        <p:nvPicPr>
          <p:cNvPr id="243" name="Senza titolo.tiff"/>
          <p:cNvPicPr>
            <a:picLocks noChangeAspect="1"/>
          </p:cNvPicPr>
          <p:nvPr/>
        </p:nvPicPr>
        <p:blipFill>
          <a:blip r:embed="rId3">
            <a:extLst/>
          </a:blip>
          <a:stretch>
            <a:fillRect/>
          </a:stretch>
        </p:blipFill>
        <p:spPr>
          <a:xfrm>
            <a:off x="6547766" y="7276182"/>
            <a:ext cx="5944208" cy="1795765"/>
          </a:xfrm>
          <a:prstGeom prst="rect">
            <a:avLst/>
          </a:prstGeom>
          <a:ln w="12700">
            <a:miter lim="400000"/>
          </a:ln>
        </p:spPr>
      </p:pic>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45" name="Shape 245"/>
          <p:cNvSpPr>
            <a:spLocks noGrp="1"/>
          </p:cNvSpPr>
          <p:nvPr>
            <p:ph type="title"/>
          </p:nvPr>
        </p:nvSpPr>
        <p:spPr>
          <a:xfrm>
            <a:off x="952500" y="168636"/>
            <a:ext cx="11099800" cy="2159001"/>
          </a:xfrm>
          <a:prstGeom prst="rect">
            <a:avLst/>
          </a:prstGeom>
        </p:spPr>
        <p:txBody>
          <a:bodyPr/>
          <a:lstStyle>
            <a:lvl1pPr>
              <a:defRPr>
                <a:solidFill>
                  <a:srgbClr val="FFFFFF"/>
                </a:solidFill>
              </a:defRPr>
            </a:lvl1pPr>
          </a:lstStyle>
          <a:p>
            <a:r>
              <a:t>Conclusione</a:t>
            </a:r>
          </a:p>
        </p:txBody>
      </p:sp>
      <p:sp>
        <p:nvSpPr>
          <p:cNvPr id="246" name="Shape 246"/>
          <p:cNvSpPr/>
          <p:nvPr/>
        </p:nvSpPr>
        <p:spPr>
          <a:xfrm>
            <a:off x="202183" y="4337049"/>
            <a:ext cx="12600433" cy="28321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a:defRPr>
                <a:solidFill>
                  <a:srgbClr val="FFFFFF"/>
                </a:solidFill>
              </a:defRPr>
            </a:pPr>
            <a:r>
              <a:t>La conclusione che discende dallo studio del problema appena affrontato è il fatto che gli oggetti in movimento sono accorciati rispetto agli stessi fermi nello spazio.</a:t>
            </a:r>
          </a:p>
          <a:p>
            <a:pPr>
              <a:defRPr>
                <a:solidFill>
                  <a:srgbClr val="FFFFFF"/>
                </a:solidFill>
              </a:defRPr>
            </a:pPr>
            <a:r>
              <a:t>Inoltre, non si contraggono le lunghezze perpendicolari alla direzione della velocità.</a:t>
            </a: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48" name="Shape 248"/>
          <p:cNvSpPr>
            <a:spLocks noGrp="1"/>
          </p:cNvSpPr>
          <p:nvPr>
            <p:ph type="title"/>
          </p:nvPr>
        </p:nvSpPr>
        <p:spPr>
          <a:xfrm>
            <a:off x="738706" y="507830"/>
            <a:ext cx="5979261" cy="2106415"/>
          </a:xfrm>
          <a:prstGeom prst="rect">
            <a:avLst/>
          </a:prstGeom>
        </p:spPr>
        <p:txBody>
          <a:bodyPr/>
          <a:lstStyle/>
          <a:p>
            <a:pPr>
              <a:defRPr>
                <a:solidFill>
                  <a:srgbClr val="FFFFFF"/>
                </a:solidFill>
              </a:defRPr>
            </a:pPr>
            <a:r>
              <a:t>Paradosso</a:t>
            </a:r>
          </a:p>
          <a:p>
            <a:pPr>
              <a:defRPr>
                <a:solidFill>
                  <a:srgbClr val="FFFFFF"/>
                </a:solidFill>
              </a:defRPr>
            </a:pPr>
            <a:r>
              <a:t>“Barn &amp; Ladder”</a:t>
            </a:r>
          </a:p>
        </p:txBody>
      </p:sp>
      <p:sp>
        <p:nvSpPr>
          <p:cNvPr id="249" name="Shape 249"/>
          <p:cNvSpPr/>
          <p:nvPr/>
        </p:nvSpPr>
        <p:spPr>
          <a:xfrm>
            <a:off x="7228474" y="507830"/>
            <a:ext cx="5979260" cy="2106415"/>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b">
            <a:normAutofit/>
          </a:bodyPr>
          <a:lstStyle/>
          <a:p>
            <a:pPr>
              <a:defRPr sz="6000">
                <a:solidFill>
                  <a:srgbClr val="FFFFFF"/>
                </a:solidFill>
              </a:defRPr>
            </a:pPr>
            <a:r>
              <a:t>Paradosso</a:t>
            </a:r>
          </a:p>
          <a:p>
            <a:pPr>
              <a:defRPr sz="6000">
                <a:solidFill>
                  <a:srgbClr val="FFFFFF"/>
                </a:solidFill>
              </a:defRPr>
            </a:pPr>
            <a:r>
              <a:t>di Ehrenfest</a:t>
            </a:r>
          </a:p>
        </p:txBody>
      </p:sp>
      <p:pic>
        <p:nvPicPr>
          <p:cNvPr id="250" name="Senza titolo.tiff"/>
          <p:cNvPicPr>
            <a:picLocks noChangeAspect="1"/>
          </p:cNvPicPr>
          <p:nvPr/>
        </p:nvPicPr>
        <p:blipFill>
          <a:blip r:embed="rId2">
            <a:extLst/>
          </a:blip>
          <a:stretch>
            <a:fillRect/>
          </a:stretch>
        </p:blipFill>
        <p:spPr>
          <a:xfrm>
            <a:off x="5959" y="3609521"/>
            <a:ext cx="7444755" cy="4875066"/>
          </a:xfrm>
          <a:prstGeom prst="rect">
            <a:avLst/>
          </a:prstGeom>
          <a:ln w="12700">
            <a:miter lim="400000"/>
          </a:ln>
        </p:spPr>
      </p:pic>
      <p:pic>
        <p:nvPicPr>
          <p:cNvPr id="251" name="Senza titolo.tiff"/>
          <p:cNvPicPr>
            <a:picLocks noChangeAspect="1"/>
          </p:cNvPicPr>
          <p:nvPr/>
        </p:nvPicPr>
        <p:blipFill>
          <a:blip r:embed="rId3">
            <a:extLst/>
          </a:blip>
          <a:stretch>
            <a:fillRect/>
          </a:stretch>
        </p:blipFill>
        <p:spPr>
          <a:xfrm>
            <a:off x="7409595" y="3607082"/>
            <a:ext cx="5617019" cy="4879944"/>
          </a:xfrm>
          <a:prstGeom prst="rect">
            <a:avLst/>
          </a:prstGeom>
          <a:ln w="12700">
            <a:miter lim="400000"/>
          </a:ln>
        </p:spPr>
      </p:pic>
      <p:sp>
        <p:nvSpPr>
          <p:cNvPr id="252" name="Shape 252"/>
          <p:cNvSpPr/>
          <p:nvPr/>
        </p:nvSpPr>
        <p:spPr>
          <a:xfrm flipV="1">
            <a:off x="7756637" y="3622562"/>
            <a:ext cx="1" cy="4848984"/>
          </a:xfrm>
          <a:prstGeom prst="line">
            <a:avLst/>
          </a:prstGeom>
          <a:ln w="25400">
            <a:solidFill>
              <a:srgbClr val="85888D"/>
            </a:solidFill>
            <a:miter lim="400000"/>
          </a:ln>
        </p:spPr>
        <p:txBody>
          <a:bodyPr lIns="50800" tIns="50800" rIns="50800" bIns="50800" anchor="ctr"/>
          <a:lstStyle/>
          <a:p>
            <a:pPr>
              <a:defRPr sz="2400"/>
            </a:pPr>
            <a:endParaRP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54" name="spacetime.jpg"/>
          <p:cNvPicPr>
            <a:picLocks noChangeAspect="1"/>
          </p:cNvPicPr>
          <p:nvPr/>
        </p:nvPicPr>
        <p:blipFill>
          <a:blip r:embed="rId2">
            <a:extLst/>
          </a:blip>
          <a:stretch>
            <a:fillRect/>
          </a:stretch>
        </p:blipFill>
        <p:spPr>
          <a:xfrm>
            <a:off x="-1" y="1455312"/>
            <a:ext cx="13004801" cy="7315884"/>
          </a:xfrm>
          <a:prstGeom prst="rect">
            <a:avLst/>
          </a:prstGeom>
          <a:ln w="12700">
            <a:miter lim="400000"/>
          </a:ln>
        </p:spPr>
      </p:pic>
      <p:sp>
        <p:nvSpPr>
          <p:cNvPr id="255" name="Shape 255"/>
          <p:cNvSpPr>
            <a:spLocks noGrp="1"/>
          </p:cNvSpPr>
          <p:nvPr>
            <p:ph type="title"/>
          </p:nvPr>
        </p:nvSpPr>
        <p:spPr>
          <a:xfrm>
            <a:off x="952500" y="-363386"/>
            <a:ext cx="11099800" cy="2159001"/>
          </a:xfrm>
          <a:prstGeom prst="rect">
            <a:avLst/>
          </a:prstGeom>
        </p:spPr>
        <p:txBody>
          <a:bodyPr/>
          <a:lstStyle>
            <a:lvl1pPr>
              <a:defRPr>
                <a:solidFill>
                  <a:srgbClr val="FFFFFF"/>
                </a:solidFill>
              </a:defRPr>
            </a:lvl1pPr>
          </a:lstStyle>
          <a:p>
            <a:r>
              <a:t>Spaziotempo</a:t>
            </a:r>
          </a:p>
        </p:txBody>
      </p:sp>
      <p:sp>
        <p:nvSpPr>
          <p:cNvPr id="256" name="Shape 256"/>
          <p:cNvSpPr/>
          <p:nvPr/>
        </p:nvSpPr>
        <p:spPr>
          <a:xfrm>
            <a:off x="4360" y="6354431"/>
            <a:ext cx="12996080" cy="33782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defRPr>
                <a:solidFill>
                  <a:srgbClr val="FFFFFF"/>
                </a:solidFill>
              </a:defRPr>
            </a:pPr>
            <a:r>
              <a:t>Introduciamo, finalmente, lo spaziotempo.</a:t>
            </a:r>
          </a:p>
          <a:p>
            <a:pPr>
              <a:defRPr>
                <a:solidFill>
                  <a:srgbClr val="FFFFFF"/>
                </a:solidFill>
              </a:defRPr>
            </a:pPr>
            <a:r>
              <a:t>In fisica classica, erano ben suddivise le 3 coordinate spaziali (corrispondenti ai tre assi cartesiani ortogonali) da quella temporale: il tempo era un parametro che variava, non aveva significato fisico ben preciso, se non quello di variabile che faceva evolvere il sistema fisico.</a:t>
            </a:r>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58" name="Shape 258"/>
          <p:cNvSpPr/>
          <p:nvPr/>
        </p:nvSpPr>
        <p:spPr>
          <a:xfrm>
            <a:off x="-24251" y="5396053"/>
            <a:ext cx="13046836" cy="4371923"/>
          </a:xfrm>
          <a:prstGeom prst="rect">
            <a:avLst/>
          </a:prstGeom>
          <a:solidFill>
            <a:srgbClr val="FFFFFF"/>
          </a:solidFill>
          <a:ln w="12700">
            <a:miter lim="400000"/>
          </a:ln>
        </p:spPr>
        <p:txBody>
          <a:bodyPr lIns="50800" tIns="50800" rIns="50800" bIns="50800" anchor="ctr"/>
          <a:lstStyle/>
          <a:p>
            <a:pPr>
              <a:defRPr sz="2400"/>
            </a:pPr>
            <a:endParaRPr/>
          </a:p>
        </p:txBody>
      </p:sp>
      <p:sp>
        <p:nvSpPr>
          <p:cNvPr id="259" name="Shape 259"/>
          <p:cNvSpPr>
            <a:spLocks noGrp="1"/>
          </p:cNvSpPr>
          <p:nvPr>
            <p:ph type="body" idx="14"/>
          </p:nvPr>
        </p:nvSpPr>
        <p:spPr>
          <a:xfrm>
            <a:off x="822616" y="496713"/>
            <a:ext cx="11359567" cy="3378201"/>
          </a:xfrm>
          <a:prstGeom prst="rect">
            <a:avLst/>
          </a:prstGeom>
        </p:spPr>
        <p:txBody>
          <a:bodyPr/>
          <a:lstStyle/>
          <a:p>
            <a:pPr>
              <a:defRPr sz="3600">
                <a:solidFill>
                  <a:srgbClr val="FFFFFF"/>
                </a:solidFill>
              </a:defRPr>
            </a:pPr>
            <a:r>
              <a:t>Minkowski introduce uno spazio 4-dimensionale (3 spaziali, 1 temporale) in cui la quarta dimensione è intrinsecamente legata a quelle spaziali.</a:t>
            </a:r>
          </a:p>
          <a:p>
            <a:pPr>
              <a:defRPr sz="3600">
                <a:solidFill>
                  <a:srgbClr val="FFFFFF"/>
                </a:solidFill>
              </a:defRPr>
            </a:pPr>
            <a:r>
              <a:t>Se osserviamo le trasformazioni di coordinate secondo Galileo e secondo Lorentz, capiamo meglio questa affermazione.</a:t>
            </a:r>
          </a:p>
        </p:txBody>
      </p:sp>
      <p:sp>
        <p:nvSpPr>
          <p:cNvPr id="260" name="Shape 260"/>
          <p:cNvSpPr/>
          <p:nvPr/>
        </p:nvSpPr>
        <p:spPr>
          <a:xfrm>
            <a:off x="2043311" y="4552950"/>
            <a:ext cx="1537108"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a:solidFill>
                  <a:srgbClr val="FFFFFF"/>
                </a:solidFill>
              </a:defRPr>
            </a:lvl1pPr>
          </a:lstStyle>
          <a:p>
            <a:r>
              <a:t>Galileo</a:t>
            </a:r>
          </a:p>
        </p:txBody>
      </p:sp>
      <p:sp>
        <p:nvSpPr>
          <p:cNvPr id="261" name="Shape 261"/>
          <p:cNvSpPr/>
          <p:nvPr/>
        </p:nvSpPr>
        <p:spPr>
          <a:xfrm>
            <a:off x="9377519" y="4463182"/>
            <a:ext cx="1630833"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a:solidFill>
                  <a:srgbClr val="FFFFFF"/>
                </a:solidFill>
              </a:defRPr>
            </a:lvl1pPr>
          </a:lstStyle>
          <a:p>
            <a:r>
              <a:t>Lorentz</a:t>
            </a:r>
          </a:p>
        </p:txBody>
      </p:sp>
      <p:pic>
        <p:nvPicPr>
          <p:cNvPr id="262" name="Senza titolo.tiff"/>
          <p:cNvPicPr>
            <a:picLocks noChangeAspect="1"/>
          </p:cNvPicPr>
          <p:nvPr/>
        </p:nvPicPr>
        <p:blipFill>
          <a:blip r:embed="rId2">
            <a:extLst/>
          </a:blip>
          <a:stretch>
            <a:fillRect/>
          </a:stretch>
        </p:blipFill>
        <p:spPr>
          <a:xfrm>
            <a:off x="817964" y="5596955"/>
            <a:ext cx="3987801" cy="3759201"/>
          </a:xfrm>
          <a:prstGeom prst="rect">
            <a:avLst/>
          </a:prstGeom>
          <a:ln w="12700">
            <a:miter lim="400000"/>
          </a:ln>
        </p:spPr>
      </p:pic>
      <p:pic>
        <p:nvPicPr>
          <p:cNvPr id="263" name="Senza titolo.tiff"/>
          <p:cNvPicPr>
            <a:picLocks noChangeAspect="1"/>
          </p:cNvPicPr>
          <p:nvPr/>
        </p:nvPicPr>
        <p:blipFill>
          <a:blip r:embed="rId3">
            <a:extLst/>
          </a:blip>
          <a:srcRect l="8941"/>
          <a:stretch>
            <a:fillRect/>
          </a:stretch>
        </p:blipFill>
        <p:spPr>
          <a:xfrm>
            <a:off x="7950790" y="5699150"/>
            <a:ext cx="4484161" cy="3554748"/>
          </a:xfrm>
          <a:prstGeom prst="rect">
            <a:avLst/>
          </a:prstGeom>
          <a:ln w="12700">
            <a:miter lim="400000"/>
          </a:ln>
        </p:spPr>
      </p:pic>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65" name="Senza titolo.tiff"/>
          <p:cNvPicPr>
            <a:picLocks noChangeAspect="1"/>
          </p:cNvPicPr>
          <p:nvPr/>
        </p:nvPicPr>
        <p:blipFill>
          <a:blip r:embed="rId2">
            <a:extLst/>
          </a:blip>
          <a:stretch>
            <a:fillRect/>
          </a:stretch>
        </p:blipFill>
        <p:spPr>
          <a:xfrm>
            <a:off x="0" y="1240573"/>
            <a:ext cx="13004801" cy="4202379"/>
          </a:xfrm>
          <a:prstGeom prst="rect">
            <a:avLst/>
          </a:prstGeom>
          <a:ln w="12700">
            <a:miter lim="400000"/>
          </a:ln>
        </p:spPr>
      </p:pic>
      <p:sp>
        <p:nvSpPr>
          <p:cNvPr id="266" name="Shape 266"/>
          <p:cNvSpPr>
            <a:spLocks noGrp="1"/>
          </p:cNvSpPr>
          <p:nvPr>
            <p:ph type="title"/>
          </p:nvPr>
        </p:nvSpPr>
        <p:spPr>
          <a:xfrm>
            <a:off x="952500" y="-234721"/>
            <a:ext cx="11099800" cy="2159001"/>
          </a:xfrm>
          <a:prstGeom prst="rect">
            <a:avLst/>
          </a:prstGeom>
        </p:spPr>
        <p:txBody>
          <a:bodyPr/>
          <a:lstStyle>
            <a:lvl1pPr>
              <a:defRPr>
                <a:solidFill>
                  <a:srgbClr val="FFFFFF"/>
                </a:solidFill>
              </a:defRPr>
            </a:lvl1pPr>
          </a:lstStyle>
          <a:p>
            <a:r>
              <a:t>Energia-massa</a:t>
            </a:r>
          </a:p>
        </p:txBody>
      </p:sp>
      <p:sp>
        <p:nvSpPr>
          <p:cNvPr id="267" name="Shape 267"/>
          <p:cNvSpPr>
            <a:spLocks noGrp="1"/>
          </p:cNvSpPr>
          <p:nvPr>
            <p:ph type="body" idx="1"/>
          </p:nvPr>
        </p:nvSpPr>
        <p:spPr>
          <a:xfrm>
            <a:off x="49349" y="5071934"/>
            <a:ext cx="12906102" cy="4472506"/>
          </a:xfrm>
          <a:prstGeom prst="rect">
            <a:avLst/>
          </a:prstGeom>
        </p:spPr>
        <p:txBody>
          <a:bodyPr/>
          <a:lstStyle/>
          <a:p>
            <a:pPr marL="0" indent="0" algn="ctr" defTabSz="531622">
              <a:buSzTx/>
              <a:buNone/>
              <a:defRPr sz="3276">
                <a:solidFill>
                  <a:srgbClr val="FFFFFF"/>
                </a:solidFill>
              </a:defRPr>
            </a:pPr>
            <a:r>
              <a:t>Si ottiene direttamente dalla teoria della Relatività Speciale, ed ha un significato del tutto innovativo.</a:t>
            </a:r>
          </a:p>
          <a:p>
            <a:pPr marL="0" indent="0" algn="ctr" defTabSz="531622">
              <a:buSzTx/>
              <a:buNone/>
              <a:defRPr sz="3276">
                <a:solidFill>
                  <a:srgbClr val="FFFFFF"/>
                </a:solidFill>
              </a:defRPr>
            </a:pPr>
            <a:r>
              <a:t>La massa, isolatamente, non si conserva. Al contrario si scambia con l’energia del sistema proporzionalmente a </a:t>
            </a:r>
            <a:r>
              <a:rPr i="1"/>
              <a:t>c</a:t>
            </a:r>
            <a:r>
              <a:t>² (tramite fotoni). </a:t>
            </a:r>
          </a:p>
          <a:p>
            <a:pPr marL="0" indent="0" algn="ctr" defTabSz="531622">
              <a:buSzTx/>
              <a:buNone/>
              <a:defRPr sz="3276">
                <a:solidFill>
                  <a:srgbClr val="FFFFFF"/>
                </a:solidFill>
              </a:defRPr>
            </a:pPr>
            <a:r>
              <a:t>Qualsiasi corpo fermo possiede energia per il solo fatto di essere massivo </a:t>
            </a:r>
            <a:r>
              <a:rPr i="1"/>
              <a:t>(E</a:t>
            </a:r>
            <a:r>
              <a:rPr sz="1638" i="1"/>
              <a:t>Rest</a:t>
            </a:r>
            <a:r>
              <a:rPr i="1"/>
              <a:t>=m₀c</a:t>
            </a:r>
            <a:r>
              <a:rPr i="1">
                <a:latin typeface="Calibri"/>
                <a:ea typeface="Calibri"/>
                <a:cs typeface="Calibri"/>
                <a:sym typeface="Calibri"/>
              </a:rPr>
              <a:t>²</a:t>
            </a:r>
            <a:r>
              <a:rPr i="1"/>
              <a:t>).</a:t>
            </a:r>
          </a:p>
          <a:p>
            <a:pPr marL="0" indent="0" algn="ctr" defTabSz="531622">
              <a:buSzTx/>
              <a:buNone/>
              <a:defRPr sz="3276">
                <a:solidFill>
                  <a:srgbClr val="FFFFFF"/>
                </a:solidFill>
              </a:defRPr>
            </a:pPr>
            <a:r>
              <a:t>Non viene violata, invece, la conservazione dell’energia totale, come somma di </a:t>
            </a:r>
            <a:r>
              <a:rPr i="1"/>
              <a:t>energia cinetica</a:t>
            </a:r>
            <a:r>
              <a:t>, </a:t>
            </a:r>
            <a:r>
              <a:rPr i="1"/>
              <a:t>energia potenziale </a:t>
            </a:r>
            <a:r>
              <a:t>e </a:t>
            </a:r>
            <a:r>
              <a:rPr i="1"/>
              <a:t>energia a riposo</a:t>
            </a:r>
            <a:r>
              <a:t>.</a:t>
            </a:r>
          </a:p>
        </p:txBody>
      </p:sp>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69" name="Senza titolo.tiff"/>
          <p:cNvPicPr>
            <a:picLocks noChangeAspect="1"/>
          </p:cNvPicPr>
          <p:nvPr/>
        </p:nvPicPr>
        <p:blipFill>
          <a:blip r:embed="rId2">
            <a:extLst/>
          </a:blip>
          <a:stretch>
            <a:fillRect/>
          </a:stretch>
        </p:blipFill>
        <p:spPr>
          <a:xfrm>
            <a:off x="780615" y="-14587"/>
            <a:ext cx="11443570" cy="9782774"/>
          </a:xfrm>
          <a:prstGeom prst="rect">
            <a:avLst/>
          </a:prstGeom>
          <a:ln w="12700">
            <a:miter lim="400000"/>
          </a:ln>
        </p:spPr>
      </p:pic>
      <p:sp>
        <p:nvSpPr>
          <p:cNvPr id="270" name="Shape 270"/>
          <p:cNvSpPr>
            <a:spLocks noGrp="1"/>
          </p:cNvSpPr>
          <p:nvPr>
            <p:ph type="title"/>
          </p:nvPr>
        </p:nvSpPr>
        <p:spPr>
          <a:xfrm>
            <a:off x="952500" y="-305474"/>
            <a:ext cx="11099800" cy="2159001"/>
          </a:xfrm>
          <a:prstGeom prst="rect">
            <a:avLst/>
          </a:prstGeom>
        </p:spPr>
        <p:txBody>
          <a:bodyPr/>
          <a:lstStyle/>
          <a:p>
            <a:r>
              <a:t>Esempio pratico</a:t>
            </a:r>
          </a:p>
        </p:txBody>
      </p:sp>
      <p:sp>
        <p:nvSpPr>
          <p:cNvPr id="271" name="Shape 271"/>
          <p:cNvSpPr/>
          <p:nvPr/>
        </p:nvSpPr>
        <p:spPr>
          <a:xfrm>
            <a:off x="4657234" y="1381291"/>
            <a:ext cx="7515934" cy="60452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r" defTabSz="457200">
              <a:defRPr sz="3000"/>
            </a:pPr>
            <a:r>
              <a:t>Considero un sasso che cade da una torre con due osservatori, uno in moto inerziale e l’altro fisso.</a:t>
            </a:r>
          </a:p>
          <a:p>
            <a:pPr algn="r" defTabSz="457200">
              <a:defRPr sz="3000"/>
            </a:pPr>
            <a:r>
              <a:t>Secondo la fisica classica, il tempo gestisce l’evoluzione del sistema fisico. Associo a diversi valori di tempo differenti posizioni nello spazio.</a:t>
            </a:r>
          </a:p>
          <a:p>
            <a:pPr algn="r" defTabSz="457200">
              <a:defRPr sz="3000"/>
            </a:pPr>
            <a:r>
              <a:t>Secondo la Relatività Speciale,</a:t>
            </a:r>
          </a:p>
          <a:p>
            <a:pPr algn="r" defTabSz="457200">
              <a:defRPr sz="3000"/>
            </a:pPr>
            <a:r>
              <a:t>invece, sappiamo che l’istante </a:t>
            </a:r>
          </a:p>
          <a:p>
            <a:pPr algn="r" defTabSz="457200">
              <a:defRPr sz="3000"/>
            </a:pPr>
            <a:r>
              <a:t>in cui il sassolino tocca il terreno</a:t>
            </a:r>
          </a:p>
          <a:p>
            <a:pPr algn="r" defTabSz="457200">
              <a:defRPr sz="3000"/>
            </a:pPr>
            <a:r>
              <a:t>varia a seconda dell’osservatore</a:t>
            </a:r>
          </a:p>
          <a:p>
            <a:pPr algn="r" defTabSz="457200">
              <a:defRPr sz="3000"/>
            </a:pPr>
            <a:r>
              <a:t>e del suo sistema di riferimento</a:t>
            </a:r>
          </a:p>
          <a:p>
            <a:pPr algn="r" defTabSz="457200">
              <a:defRPr sz="3000"/>
            </a:pPr>
            <a:r>
              <a:t>(non esiste simultaneità).</a:t>
            </a:r>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73" name="Shape 273"/>
          <p:cNvSpPr>
            <a:spLocks noGrp="1"/>
          </p:cNvSpPr>
          <p:nvPr>
            <p:ph type="body" idx="1"/>
          </p:nvPr>
        </p:nvSpPr>
        <p:spPr>
          <a:xfrm>
            <a:off x="574832" y="128662"/>
            <a:ext cx="11997974" cy="9458210"/>
          </a:xfrm>
          <a:prstGeom prst="rect">
            <a:avLst/>
          </a:prstGeom>
        </p:spPr>
        <p:txBody>
          <a:bodyPr/>
          <a:lstStyle/>
          <a:p>
            <a:pPr>
              <a:defRPr sz="3600">
                <a:solidFill>
                  <a:srgbClr val="FFFFFF"/>
                </a:solidFill>
              </a:defRPr>
            </a:pPr>
            <a:r>
              <a:t>In definitiva, la coordinata temporale non è considerata più solo come parametro ma cambia anche in base alla variazione delle coordinate spaziali; esattamente come descritto dalle trasformazioni di Lorentz.</a:t>
            </a:r>
          </a:p>
          <a:p>
            <a:pPr>
              <a:defRPr sz="3600">
                <a:solidFill>
                  <a:srgbClr val="FFFFFF"/>
                </a:solidFill>
              </a:defRPr>
            </a:pPr>
            <a:endParaRPr/>
          </a:p>
          <a:p>
            <a:pPr>
              <a:defRPr sz="3600">
                <a:solidFill>
                  <a:srgbClr val="FFFFFF"/>
                </a:solidFill>
              </a:defRPr>
            </a:pPr>
            <a:endParaRPr/>
          </a:p>
          <a:p>
            <a:pPr>
              <a:defRPr sz="3600">
                <a:solidFill>
                  <a:srgbClr val="FFFFFF"/>
                </a:solidFill>
              </a:defRPr>
            </a:pPr>
            <a:endParaRPr/>
          </a:p>
          <a:p>
            <a:pPr>
              <a:defRPr sz="3600">
                <a:solidFill>
                  <a:srgbClr val="FFFFFF"/>
                </a:solidFill>
              </a:defRPr>
            </a:pPr>
            <a:endParaRPr/>
          </a:p>
          <a:p>
            <a:pPr>
              <a:defRPr sz="3600">
                <a:solidFill>
                  <a:srgbClr val="FFFFFF"/>
                </a:solidFill>
              </a:defRPr>
            </a:pPr>
            <a:endParaRPr/>
          </a:p>
          <a:p>
            <a:pPr>
              <a:defRPr sz="3600">
                <a:solidFill>
                  <a:srgbClr val="FFFFFF"/>
                </a:solidFill>
              </a:defRPr>
            </a:pPr>
            <a:endParaRPr/>
          </a:p>
          <a:p>
            <a:pPr>
              <a:defRPr sz="3600">
                <a:solidFill>
                  <a:srgbClr val="FFFFFF"/>
                </a:solidFill>
              </a:defRPr>
            </a:pPr>
            <a:endParaRPr/>
          </a:p>
          <a:p>
            <a:pPr>
              <a:defRPr sz="3600">
                <a:solidFill>
                  <a:srgbClr val="FFFFFF"/>
                </a:solidFill>
              </a:defRPr>
            </a:pPr>
            <a:endParaRPr/>
          </a:p>
          <a:p>
            <a:pPr>
              <a:defRPr sz="3600">
                <a:solidFill>
                  <a:srgbClr val="FFFFFF"/>
                </a:solidFill>
              </a:defRPr>
            </a:pPr>
            <a:endParaRPr/>
          </a:p>
          <a:p>
            <a:pPr algn="l" defTabSz="457200">
              <a:defRPr sz="3600">
                <a:solidFill>
                  <a:srgbClr val="FFFFFF"/>
                </a:solidFill>
              </a:defRPr>
            </a:pPr>
            <a:r>
              <a:t>Non è più lecito scindere spazio e tempo in due entità separate. Dobbiamo iniziare a parlare di di spaziotempo di Minkowski M</a:t>
            </a:r>
            <a:r>
              <a:rPr baseline="31999"/>
              <a:t>4</a:t>
            </a:r>
          </a:p>
        </p:txBody>
      </p:sp>
      <p:grpSp>
        <p:nvGrpSpPr>
          <p:cNvPr id="277" name="Group 277"/>
          <p:cNvGrpSpPr/>
          <p:nvPr/>
        </p:nvGrpSpPr>
        <p:grpSpPr>
          <a:xfrm>
            <a:off x="25706" y="2711268"/>
            <a:ext cx="12951255" cy="4318364"/>
            <a:chOff x="0" y="25400"/>
            <a:chExt cx="12951254" cy="4318362"/>
          </a:xfrm>
        </p:grpSpPr>
        <p:pic>
          <p:nvPicPr>
            <p:cNvPr id="274" name="Senza titolo.tiff"/>
            <p:cNvPicPr>
              <a:picLocks noChangeAspect="1"/>
            </p:cNvPicPr>
            <p:nvPr/>
          </p:nvPicPr>
          <p:blipFill>
            <a:blip r:embed="rId2">
              <a:extLst/>
            </a:blip>
            <a:srcRect b="879"/>
            <a:stretch>
              <a:fillRect/>
            </a:stretch>
          </p:blipFill>
          <p:spPr>
            <a:xfrm>
              <a:off x="0" y="38100"/>
              <a:ext cx="4331063" cy="4292963"/>
            </a:xfrm>
            <a:prstGeom prst="rect">
              <a:avLst/>
            </a:prstGeom>
            <a:ln w="12700" cap="flat">
              <a:noFill/>
              <a:miter lim="400000"/>
            </a:ln>
            <a:effectLst/>
          </p:spPr>
        </p:pic>
        <p:pic>
          <p:nvPicPr>
            <p:cNvPr id="275" name="Senza titolo.tiff"/>
            <p:cNvPicPr>
              <a:picLocks noChangeAspect="1"/>
            </p:cNvPicPr>
            <p:nvPr/>
          </p:nvPicPr>
          <p:blipFill>
            <a:blip r:embed="rId3">
              <a:extLst/>
            </a:blip>
            <a:srcRect b="294"/>
            <a:stretch>
              <a:fillRect/>
            </a:stretch>
          </p:blipFill>
          <p:spPr>
            <a:xfrm>
              <a:off x="4311162" y="31083"/>
              <a:ext cx="4331063" cy="4306996"/>
            </a:xfrm>
            <a:prstGeom prst="rect">
              <a:avLst/>
            </a:prstGeom>
            <a:ln w="12700" cap="flat">
              <a:noFill/>
              <a:miter lim="400000"/>
            </a:ln>
            <a:effectLst/>
          </p:spPr>
        </p:pic>
        <p:pic>
          <p:nvPicPr>
            <p:cNvPr id="276" name="Senza titolo.tiff"/>
            <p:cNvPicPr>
              <a:picLocks noChangeAspect="1"/>
            </p:cNvPicPr>
            <p:nvPr/>
          </p:nvPicPr>
          <p:blipFill>
            <a:blip r:embed="rId4">
              <a:extLst/>
            </a:blip>
            <a:srcRect b="293"/>
            <a:stretch>
              <a:fillRect/>
            </a:stretch>
          </p:blipFill>
          <p:spPr>
            <a:xfrm>
              <a:off x="8620191" y="25400"/>
              <a:ext cx="4331064" cy="4318363"/>
            </a:xfrm>
            <a:prstGeom prst="rect">
              <a:avLst/>
            </a:prstGeom>
            <a:ln w="12700" cap="flat">
              <a:noFill/>
              <a:miter lim="400000"/>
            </a:ln>
            <a:effectLst/>
          </p:spPr>
        </p:pic>
      </p:grpSp>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79" name="Shape 279"/>
          <p:cNvSpPr>
            <a:spLocks noGrp="1"/>
          </p:cNvSpPr>
          <p:nvPr>
            <p:ph type="title"/>
          </p:nvPr>
        </p:nvSpPr>
        <p:spPr>
          <a:xfrm>
            <a:off x="952500" y="129227"/>
            <a:ext cx="11099800" cy="2159001"/>
          </a:xfrm>
          <a:prstGeom prst="rect">
            <a:avLst/>
          </a:prstGeom>
        </p:spPr>
        <p:txBody>
          <a:bodyPr/>
          <a:lstStyle>
            <a:lvl1pPr defTabSz="560831">
              <a:defRPr sz="7679">
                <a:solidFill>
                  <a:srgbClr val="FFFFFF"/>
                </a:solidFill>
              </a:defRPr>
            </a:lvl1pPr>
          </a:lstStyle>
          <a:p>
            <a:r>
              <a:t>Diagramma di Minkowski</a:t>
            </a:r>
          </a:p>
        </p:txBody>
      </p:sp>
      <p:sp>
        <p:nvSpPr>
          <p:cNvPr id="280" name="Shape 280"/>
          <p:cNvSpPr>
            <a:spLocks noGrp="1"/>
          </p:cNvSpPr>
          <p:nvPr>
            <p:ph type="body" sz="half" idx="1"/>
          </p:nvPr>
        </p:nvSpPr>
        <p:spPr>
          <a:xfrm>
            <a:off x="617958" y="2582106"/>
            <a:ext cx="5334001" cy="6286501"/>
          </a:xfrm>
          <a:prstGeom prst="rect">
            <a:avLst/>
          </a:prstGeom>
        </p:spPr>
        <p:txBody>
          <a:bodyPr/>
          <a:lstStyle/>
          <a:p>
            <a:pPr marL="0" indent="0" defTabSz="416052">
              <a:spcBef>
                <a:spcPts val="0"/>
              </a:spcBef>
              <a:buSzTx/>
              <a:buNone/>
              <a:defRPr sz="3276">
                <a:solidFill>
                  <a:srgbClr val="FFFFFF"/>
                </a:solidFill>
              </a:defRPr>
            </a:pPr>
            <a:r>
              <a:t>Un diagramma di Minkowski è un grafico con la posizione (x, y, z) in ascisse e  </a:t>
            </a:r>
            <a:r>
              <a:rPr i="1"/>
              <a:t>ct</a:t>
            </a:r>
            <a:r>
              <a:t> in ordinate. </a:t>
            </a:r>
          </a:p>
          <a:p>
            <a:pPr marL="404495" indent="-404495" defTabSz="416052">
              <a:spcBef>
                <a:spcPts val="0"/>
              </a:spcBef>
              <a:defRPr sz="3276">
                <a:solidFill>
                  <a:srgbClr val="FFFFFF"/>
                </a:solidFill>
              </a:defRPr>
            </a:pPr>
            <a:r>
              <a:t>coni-luce;</a:t>
            </a:r>
          </a:p>
          <a:p>
            <a:pPr marL="404495" indent="-404495" defTabSz="416052">
              <a:spcBef>
                <a:spcPts val="0"/>
              </a:spcBef>
              <a:defRPr sz="3276">
                <a:solidFill>
                  <a:srgbClr val="FFFFFF"/>
                </a:solidFill>
              </a:defRPr>
            </a:pPr>
            <a:r>
              <a:t>spazio del futuro/spazio del passato;</a:t>
            </a:r>
          </a:p>
          <a:p>
            <a:pPr marL="404495" indent="-404495" defTabSz="416052">
              <a:spcBef>
                <a:spcPts val="0"/>
              </a:spcBef>
              <a:defRPr sz="3276">
                <a:solidFill>
                  <a:srgbClr val="FFFFFF"/>
                </a:solidFill>
              </a:defRPr>
            </a:pPr>
            <a:r>
              <a:t>linea di mondo;</a:t>
            </a:r>
          </a:p>
          <a:p>
            <a:pPr marL="404495" indent="-404495" defTabSz="416052">
              <a:spcBef>
                <a:spcPts val="0"/>
              </a:spcBef>
              <a:defRPr sz="3276">
                <a:solidFill>
                  <a:srgbClr val="FFFFFF"/>
                </a:solidFill>
              </a:defRPr>
            </a:pPr>
            <a:r>
              <a:t>iperpiano del presente;</a:t>
            </a:r>
          </a:p>
          <a:p>
            <a:pPr marL="404495" indent="-404495" defTabSz="416052">
              <a:spcBef>
                <a:spcPts val="0"/>
              </a:spcBef>
              <a:defRPr sz="3276">
                <a:solidFill>
                  <a:srgbClr val="FFFFFF"/>
                </a:solidFill>
              </a:defRPr>
            </a:pPr>
            <a:r>
              <a:t>la velocità è la pendenza della linea di mondo, (max 1).</a:t>
            </a:r>
          </a:p>
        </p:txBody>
      </p:sp>
      <p:pic>
        <p:nvPicPr>
          <p:cNvPr id="281" name="Senza titolo.tiff"/>
          <p:cNvPicPr>
            <a:picLocks noChangeAspect="1"/>
          </p:cNvPicPr>
          <p:nvPr/>
        </p:nvPicPr>
        <p:blipFill>
          <a:blip r:embed="rId2">
            <a:extLst/>
          </a:blip>
          <a:stretch>
            <a:fillRect/>
          </a:stretch>
        </p:blipFill>
        <p:spPr>
          <a:xfrm>
            <a:off x="6424036" y="2612193"/>
            <a:ext cx="5962806" cy="6286501"/>
          </a:xfrm>
          <a:prstGeom prst="rect">
            <a:avLst/>
          </a:prstGeom>
          <a:ln w="12700">
            <a:miter lim="400000"/>
          </a:ln>
        </p:spPr>
      </p:pic>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83" name="Galilean_transform_of_world_line-1.gif"/>
          <p:cNvPicPr>
            <a:picLocks/>
          </p:cNvPicPr>
          <p:nvPr/>
        </p:nvPicPr>
        <p:blipFill>
          <a:blip r:embed="rId2">
            <a:extLst/>
          </a:blip>
          <a:stretch>
            <a:fillRect/>
          </a:stretch>
        </p:blipFill>
        <p:spPr>
          <a:xfrm>
            <a:off x="12520" y="3205486"/>
            <a:ext cx="6538977" cy="6538977"/>
          </a:xfrm>
          <a:prstGeom prst="rect">
            <a:avLst/>
          </a:prstGeom>
          <a:ln w="12700">
            <a:miter lim="400000"/>
          </a:ln>
        </p:spPr>
      </p:pic>
      <p:pic>
        <p:nvPicPr>
          <p:cNvPr id="284" name="Lorentz_transform_of_world_line.gif"/>
          <p:cNvPicPr>
            <a:picLocks/>
          </p:cNvPicPr>
          <p:nvPr/>
        </p:nvPicPr>
        <p:blipFill>
          <a:blip r:embed="rId3">
            <a:extLst/>
          </a:blip>
          <a:stretch>
            <a:fillRect/>
          </a:stretch>
        </p:blipFill>
        <p:spPr>
          <a:xfrm>
            <a:off x="6486318" y="3200838"/>
            <a:ext cx="6538977" cy="6538977"/>
          </a:xfrm>
          <a:prstGeom prst="rect">
            <a:avLst/>
          </a:prstGeom>
          <a:ln w="12700">
            <a:miter lim="400000"/>
          </a:ln>
        </p:spPr>
      </p:pic>
      <p:sp>
        <p:nvSpPr>
          <p:cNvPr id="285" name="Shape 285"/>
          <p:cNvSpPr/>
          <p:nvPr/>
        </p:nvSpPr>
        <p:spPr>
          <a:xfrm>
            <a:off x="-21018" y="-1093530"/>
            <a:ext cx="13046836" cy="4371923"/>
          </a:xfrm>
          <a:prstGeom prst="rect">
            <a:avLst/>
          </a:prstGeom>
          <a:solidFill>
            <a:srgbClr val="FFFFFF"/>
          </a:solidFill>
          <a:ln w="12700">
            <a:miter lim="400000"/>
          </a:ln>
        </p:spPr>
        <p:txBody>
          <a:bodyPr lIns="50800" tIns="50800" rIns="50800" bIns="50800" anchor="ctr"/>
          <a:lstStyle/>
          <a:p>
            <a:pPr>
              <a:defRPr sz="2400"/>
            </a:pPr>
            <a:endParaRPr/>
          </a:p>
        </p:txBody>
      </p:sp>
      <p:pic>
        <p:nvPicPr>
          <p:cNvPr id="286" name="Senza titolo.tiff"/>
          <p:cNvPicPr>
            <a:picLocks noChangeAspect="1"/>
          </p:cNvPicPr>
          <p:nvPr/>
        </p:nvPicPr>
        <p:blipFill>
          <a:blip r:embed="rId4">
            <a:extLst/>
          </a:blip>
          <a:stretch>
            <a:fillRect/>
          </a:stretch>
        </p:blipFill>
        <p:spPr>
          <a:xfrm>
            <a:off x="1377195" y="155621"/>
            <a:ext cx="2875806" cy="2710952"/>
          </a:xfrm>
          <a:prstGeom prst="rect">
            <a:avLst/>
          </a:prstGeom>
          <a:ln w="12700">
            <a:miter lim="400000"/>
          </a:ln>
        </p:spPr>
      </p:pic>
      <p:pic>
        <p:nvPicPr>
          <p:cNvPr id="287" name="Senza titolo.tiff"/>
          <p:cNvPicPr>
            <a:picLocks noChangeAspect="1"/>
          </p:cNvPicPr>
          <p:nvPr/>
        </p:nvPicPr>
        <p:blipFill>
          <a:blip r:embed="rId5">
            <a:extLst/>
          </a:blip>
          <a:srcRect l="8941"/>
          <a:stretch>
            <a:fillRect/>
          </a:stretch>
        </p:blipFill>
        <p:spPr>
          <a:xfrm>
            <a:off x="8486237" y="53376"/>
            <a:ext cx="3419733" cy="2710939"/>
          </a:xfrm>
          <a:prstGeom prst="rect">
            <a:avLst/>
          </a:prstGeom>
          <a:ln w="12700">
            <a:miter lim="400000"/>
          </a:ln>
        </p:spPr>
      </p:pic>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131" name="9bd4ff0d388794a65fbbb2b609363c7e.jpg"/>
          <p:cNvPicPr>
            <a:picLocks noChangeAspect="1"/>
          </p:cNvPicPr>
          <p:nvPr/>
        </p:nvPicPr>
        <p:blipFill>
          <a:blip r:embed="rId2">
            <a:extLst/>
          </a:blip>
          <a:srcRect l="2667" t="3484" r="2667" b="3484"/>
          <a:stretch>
            <a:fillRect/>
          </a:stretch>
        </p:blipFill>
        <p:spPr>
          <a:xfrm>
            <a:off x="-23416" y="-19844"/>
            <a:ext cx="13051617" cy="9793216"/>
          </a:xfrm>
          <a:prstGeom prst="rect">
            <a:avLst/>
          </a:prstGeom>
          <a:ln w="12700">
            <a:miter lim="400000"/>
          </a:ln>
        </p:spPr>
      </p:pic>
      <p:sp>
        <p:nvSpPr>
          <p:cNvPr id="132" name="Shape 132"/>
          <p:cNvSpPr>
            <a:spLocks noGrp="1"/>
          </p:cNvSpPr>
          <p:nvPr>
            <p:ph type="title"/>
          </p:nvPr>
        </p:nvSpPr>
        <p:spPr>
          <a:xfrm>
            <a:off x="37949" y="139700"/>
            <a:ext cx="12928901" cy="2159000"/>
          </a:xfrm>
          <a:prstGeom prst="rect">
            <a:avLst/>
          </a:prstGeom>
        </p:spPr>
        <p:txBody>
          <a:bodyPr/>
          <a:lstStyle>
            <a:lvl1pPr defTabSz="543305">
              <a:defRPr sz="7440">
                <a:solidFill>
                  <a:srgbClr val="FFFFFF"/>
                </a:solidFill>
              </a:defRPr>
            </a:lvl1pPr>
          </a:lstStyle>
          <a:p>
            <a:r>
              <a:t>Principio di relatività galileiana</a:t>
            </a:r>
          </a:p>
        </p:txBody>
      </p:sp>
      <p:sp>
        <p:nvSpPr>
          <p:cNvPr id="133" name="Shape 133"/>
          <p:cNvSpPr>
            <a:spLocks noGrp="1"/>
          </p:cNvSpPr>
          <p:nvPr>
            <p:ph type="body" sz="half" idx="1"/>
          </p:nvPr>
        </p:nvSpPr>
        <p:spPr>
          <a:xfrm>
            <a:off x="264878" y="6515073"/>
            <a:ext cx="12475045" cy="2899238"/>
          </a:xfrm>
          <a:prstGeom prst="rect">
            <a:avLst/>
          </a:prstGeom>
        </p:spPr>
        <p:txBody>
          <a:bodyPr/>
          <a:lstStyle/>
          <a:p>
            <a:pPr marL="0" indent="0" algn="ctr" defTabSz="457200">
              <a:buSzTx/>
              <a:buNone/>
              <a:defRPr sz="3200">
                <a:solidFill>
                  <a:srgbClr val="FFFFFF"/>
                </a:solidFill>
              </a:defRPr>
            </a:pPr>
            <a:r>
              <a:t>Galileo Galilei (1564-1642), nel 1632, pubblica il Dialogo sopra i due massimi sistemi del mondo.</a:t>
            </a:r>
          </a:p>
          <a:p>
            <a:pPr marL="0" indent="0" algn="ctr" defTabSz="457200">
              <a:buSzTx/>
              <a:buNone/>
              <a:defRPr sz="3200">
                <a:solidFill>
                  <a:srgbClr val="FFFFFF"/>
                </a:solidFill>
                <a:latin typeface="Helvetica"/>
                <a:ea typeface="Helvetica"/>
                <a:cs typeface="Helvetica"/>
                <a:sym typeface="Helvetica"/>
              </a:defRPr>
            </a:pPr>
            <a:r>
              <a:rPr>
                <a:latin typeface="+mn-lt"/>
                <a:ea typeface="+mn-ea"/>
                <a:cs typeface="+mn-cs"/>
                <a:sym typeface="Helvetica Light"/>
              </a:rPr>
              <a:t>Tramite un esperimento mentale, enuncia il principio di relatività classica: </a:t>
            </a:r>
            <a:r>
              <a:rPr i="1">
                <a:latin typeface="+mn-lt"/>
                <a:ea typeface="+mn-ea"/>
                <a:cs typeface="+mn-cs"/>
                <a:sym typeface="Helvetica Light"/>
              </a:rPr>
              <a:t>tutte le leggi fisiche valgono egualmente in ogni sistema di riferimento inerziale</a:t>
            </a:r>
            <a:r>
              <a:rPr>
                <a:latin typeface="+mn-lt"/>
                <a:ea typeface="+mn-ea"/>
                <a:cs typeface="+mn-cs"/>
                <a:sym typeface="Helvetica Light"/>
              </a:rPr>
              <a:t>.</a:t>
            </a:r>
          </a:p>
        </p:txBody>
      </p:sp>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89" name="Shape 289"/>
          <p:cNvSpPr>
            <a:spLocks noGrp="1"/>
          </p:cNvSpPr>
          <p:nvPr>
            <p:ph type="title"/>
          </p:nvPr>
        </p:nvSpPr>
        <p:spPr>
          <a:xfrm>
            <a:off x="952500" y="-215900"/>
            <a:ext cx="11099800" cy="2159000"/>
          </a:xfrm>
          <a:prstGeom prst="rect">
            <a:avLst/>
          </a:prstGeom>
        </p:spPr>
        <p:txBody>
          <a:bodyPr/>
          <a:lstStyle>
            <a:lvl1pPr>
              <a:defRPr sz="5500">
                <a:solidFill>
                  <a:srgbClr val="FFFFFF"/>
                </a:solidFill>
              </a:defRPr>
            </a:lvl1pPr>
          </a:lstStyle>
          <a:p>
            <a:r>
              <a:t>Soluzione paradosso di Ehrenfest</a:t>
            </a:r>
          </a:p>
        </p:txBody>
      </p:sp>
      <p:pic>
        <p:nvPicPr>
          <p:cNvPr id="290" name="Senza titolo.tiff"/>
          <p:cNvPicPr>
            <a:picLocks noChangeAspect="1"/>
          </p:cNvPicPr>
          <p:nvPr/>
        </p:nvPicPr>
        <p:blipFill>
          <a:blip r:embed="rId2">
            <a:extLst/>
          </a:blip>
          <a:stretch>
            <a:fillRect/>
          </a:stretch>
        </p:blipFill>
        <p:spPr>
          <a:xfrm>
            <a:off x="4753190" y="6713226"/>
            <a:ext cx="3498419" cy="3039350"/>
          </a:xfrm>
          <a:prstGeom prst="rect">
            <a:avLst/>
          </a:prstGeom>
          <a:ln w="12700">
            <a:miter lim="400000"/>
          </a:ln>
        </p:spPr>
      </p:pic>
      <p:sp>
        <p:nvSpPr>
          <p:cNvPr id="291" name="Shape 291"/>
          <p:cNvSpPr>
            <a:spLocks noGrp="1"/>
          </p:cNvSpPr>
          <p:nvPr>
            <p:ph type="body" idx="1"/>
          </p:nvPr>
        </p:nvSpPr>
        <p:spPr>
          <a:xfrm>
            <a:off x="32642" y="967316"/>
            <a:ext cx="12939516" cy="6286501"/>
          </a:xfrm>
          <a:prstGeom prst="rect">
            <a:avLst/>
          </a:prstGeom>
        </p:spPr>
        <p:txBody>
          <a:bodyPr/>
          <a:lstStyle/>
          <a:p>
            <a:pPr marL="0" indent="0" algn="ctr">
              <a:buSzTx/>
              <a:buNone/>
              <a:defRPr>
                <a:solidFill>
                  <a:srgbClr val="FFFFFF"/>
                </a:solidFill>
              </a:defRPr>
            </a:pPr>
            <a:r>
              <a:t>La apparente mancata soluzione del paradosso di Ehrenfest è uno dei motivi per cui Einstein ha voluto </a:t>
            </a:r>
            <a:r>
              <a:rPr i="1"/>
              <a:t>espandere</a:t>
            </a:r>
            <a:r>
              <a:t> la teoria della SR.</a:t>
            </a:r>
          </a:p>
          <a:p>
            <a:pPr marL="0" indent="0" algn="ctr">
              <a:buSzTx/>
              <a:buNone/>
              <a:defRPr>
                <a:solidFill>
                  <a:srgbClr val="FFFFFF"/>
                </a:solidFill>
              </a:defRPr>
            </a:pPr>
            <a:r>
              <a:t>In particolare, nel paradosso compare un sistema non inerziale (accelerato), e questo fuoriesce dall’ambito della descrizione della SR.</a:t>
            </a:r>
          </a:p>
          <a:p>
            <a:pPr marL="0" indent="0" algn="ctr">
              <a:buSzTx/>
              <a:buNone/>
              <a:defRPr>
                <a:solidFill>
                  <a:srgbClr val="FFFFFF"/>
                </a:solidFill>
              </a:defRPr>
            </a:pPr>
            <a:r>
              <a:t>Era necessaria una </a:t>
            </a:r>
            <a:r>
              <a:rPr i="1"/>
              <a:t>generalizzazione</a:t>
            </a:r>
            <a:r>
              <a:t>.</a:t>
            </a:r>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93" name="main-qimg-7d9292dc1cf7791ff8a80387fe612a3b-c.jpg"/>
          <p:cNvPicPr>
            <a:picLocks noChangeAspect="1"/>
          </p:cNvPicPr>
          <p:nvPr/>
        </p:nvPicPr>
        <p:blipFill>
          <a:blip r:embed="rId2">
            <a:extLst/>
          </a:blip>
          <a:stretch>
            <a:fillRect/>
          </a:stretch>
        </p:blipFill>
        <p:spPr>
          <a:xfrm>
            <a:off x="-1" y="718288"/>
            <a:ext cx="13004801" cy="8317024"/>
          </a:xfrm>
          <a:prstGeom prst="rect">
            <a:avLst/>
          </a:prstGeom>
          <a:ln w="12700">
            <a:miter lim="400000"/>
          </a:ln>
        </p:spPr>
      </p:pic>
      <p:sp>
        <p:nvSpPr>
          <p:cNvPr id="294" name="Shape 294"/>
          <p:cNvSpPr>
            <a:spLocks noGrp="1"/>
          </p:cNvSpPr>
          <p:nvPr>
            <p:ph type="title"/>
          </p:nvPr>
        </p:nvSpPr>
        <p:spPr>
          <a:xfrm>
            <a:off x="9226" y="955475"/>
            <a:ext cx="12596999" cy="1105108"/>
          </a:xfrm>
          <a:prstGeom prst="rect">
            <a:avLst/>
          </a:prstGeom>
        </p:spPr>
        <p:txBody>
          <a:bodyPr/>
          <a:lstStyle>
            <a:lvl1pPr>
              <a:defRPr>
                <a:solidFill>
                  <a:srgbClr val="FFFFFF"/>
                </a:solidFill>
              </a:defRPr>
            </a:lvl1pPr>
          </a:lstStyle>
          <a:p>
            <a:r>
              <a:t>OSSERVAZIONE FONDAMENTALE</a:t>
            </a:r>
          </a:p>
        </p:txBody>
      </p:sp>
      <p:sp>
        <p:nvSpPr>
          <p:cNvPr id="295" name="Shape 295"/>
          <p:cNvSpPr>
            <a:spLocks noGrp="1"/>
          </p:cNvSpPr>
          <p:nvPr>
            <p:ph type="body" sz="half" idx="1"/>
          </p:nvPr>
        </p:nvSpPr>
        <p:spPr>
          <a:xfrm>
            <a:off x="952500" y="5552606"/>
            <a:ext cx="10710451" cy="2534588"/>
          </a:xfrm>
          <a:prstGeom prst="rect">
            <a:avLst/>
          </a:prstGeom>
        </p:spPr>
        <p:txBody>
          <a:bodyPr/>
          <a:lstStyle/>
          <a:p>
            <a:pPr defTabSz="457200">
              <a:defRPr sz="3600">
                <a:solidFill>
                  <a:srgbClr val="FFFFFF"/>
                </a:solidFill>
              </a:defRPr>
            </a:pPr>
            <a:r>
              <a:t>Nell’ambito della Relatività Speciale, lo spaziotempo è “piatto”, ossia </a:t>
            </a:r>
            <a:r>
              <a:rPr u="sng"/>
              <a:t>non</a:t>
            </a:r>
            <a:r>
              <a:t> curvato dalle masse. Dobbiamo attendere la Relatività Generale per vedere curvature</a:t>
            </a:r>
          </a:p>
        </p:txBody>
      </p:sp>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97" name="BBH_gravitational_lensing_of_gw150914.webm.jpg"/>
          <p:cNvPicPr>
            <a:picLocks noChangeAspect="1"/>
          </p:cNvPicPr>
          <p:nvPr/>
        </p:nvPicPr>
        <p:blipFill>
          <a:blip r:embed="rId2">
            <a:extLst/>
          </a:blip>
          <a:stretch>
            <a:fillRect/>
          </a:stretch>
        </p:blipFill>
        <p:spPr>
          <a:xfrm>
            <a:off x="-780647" y="1552283"/>
            <a:ext cx="14566094" cy="8193427"/>
          </a:xfrm>
          <a:prstGeom prst="rect">
            <a:avLst/>
          </a:prstGeom>
          <a:ln w="12700">
            <a:miter lim="400000"/>
          </a:ln>
        </p:spPr>
      </p:pic>
      <p:sp>
        <p:nvSpPr>
          <p:cNvPr id="298" name="Shape 298"/>
          <p:cNvSpPr>
            <a:spLocks noGrp="1"/>
          </p:cNvSpPr>
          <p:nvPr>
            <p:ph type="title"/>
          </p:nvPr>
        </p:nvSpPr>
        <p:spPr>
          <a:xfrm>
            <a:off x="952500" y="-343681"/>
            <a:ext cx="11099800" cy="2159001"/>
          </a:xfrm>
          <a:prstGeom prst="rect">
            <a:avLst/>
          </a:prstGeom>
        </p:spPr>
        <p:txBody>
          <a:bodyPr/>
          <a:lstStyle>
            <a:lvl1pPr>
              <a:defRPr>
                <a:solidFill>
                  <a:srgbClr val="FFFFFF"/>
                </a:solidFill>
              </a:defRPr>
            </a:lvl1pPr>
          </a:lstStyle>
          <a:p>
            <a:r>
              <a:t>Relatività Generale</a:t>
            </a:r>
          </a:p>
        </p:txBody>
      </p:sp>
      <p:sp>
        <p:nvSpPr>
          <p:cNvPr id="299" name="Shape 299"/>
          <p:cNvSpPr>
            <a:spLocks noGrp="1"/>
          </p:cNvSpPr>
          <p:nvPr>
            <p:ph type="body" idx="1"/>
          </p:nvPr>
        </p:nvSpPr>
        <p:spPr>
          <a:xfrm>
            <a:off x="568338" y="2930971"/>
            <a:ext cx="11868123" cy="5436051"/>
          </a:xfrm>
          <a:prstGeom prst="rect">
            <a:avLst/>
          </a:prstGeom>
        </p:spPr>
        <p:txBody>
          <a:bodyPr/>
          <a:lstStyle/>
          <a:p>
            <a:pPr marL="0" indent="0" algn="ctr">
              <a:buSzTx/>
              <a:buNone/>
              <a:defRPr>
                <a:solidFill>
                  <a:srgbClr val="FFFFFF"/>
                </a:solidFill>
              </a:defRPr>
            </a:pPr>
            <a:r>
              <a:t>Nel 1916 Einstein pubblica un articolo in cui sviluppa la teoria della Relatività Generale.</a:t>
            </a:r>
          </a:p>
          <a:p>
            <a:pPr marL="0" indent="0" algn="ctr">
              <a:buSzTx/>
              <a:buNone/>
              <a:defRPr>
                <a:solidFill>
                  <a:srgbClr val="FFFFFF"/>
                </a:solidFill>
              </a:defRPr>
            </a:pPr>
            <a:r>
              <a:t>Questa descrive l’interazione gravitazionale </a:t>
            </a:r>
            <a:r>
              <a:rPr u="sng"/>
              <a:t>non</a:t>
            </a:r>
            <a:r>
              <a:t> come azione a distanza di masse (come diceva la teoria di Newton) ma come deformazione locale dello spaziotempo dovuta alle masse.</a:t>
            </a:r>
          </a:p>
        </p:txBody>
      </p:sp>
    </p:spTree>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01" name="Space - Warped by Gravity - 3D Animation.mp4"/>
          <p:cNvPicPr>
            <a:picLocks/>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33117" y="23026"/>
            <a:ext cx="12977261" cy="9732948"/>
          </a:xfrm>
          <a:prstGeom prst="rect">
            <a:avLst/>
          </a:prstGeom>
          <a:ln w="12700">
            <a:miter lim="400000"/>
          </a:ln>
        </p:spPr>
      </p:pic>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738788" fill="hold"/>
                                        <p:tgtEl>
                                          <p:spTgt spid="30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0">
                <p:cTn id="7" fill="hold" display="0">
                  <p:stCondLst>
                    <p:cond delay="indefinite"/>
                  </p:stCondLst>
                </p:cTn>
                <p:tgtEl>
                  <p:spTgt spid="301"/>
                </p:tgtEl>
              </p:cMediaNode>
            </p:vide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03" name="gravityapple.jpg"/>
          <p:cNvPicPr>
            <a:picLocks noChangeAspect="1"/>
          </p:cNvPicPr>
          <p:nvPr/>
        </p:nvPicPr>
        <p:blipFill>
          <a:blip r:embed="rId2">
            <a:extLst/>
          </a:blip>
          <a:srcRect b="17229"/>
          <a:stretch>
            <a:fillRect/>
          </a:stretch>
        </p:blipFill>
        <p:spPr>
          <a:xfrm>
            <a:off x="-6152" y="2679"/>
            <a:ext cx="13017258" cy="6285089"/>
          </a:xfrm>
          <a:prstGeom prst="rect">
            <a:avLst/>
          </a:prstGeom>
          <a:ln w="12700">
            <a:miter lim="400000"/>
          </a:ln>
        </p:spPr>
      </p:pic>
      <p:sp>
        <p:nvSpPr>
          <p:cNvPr id="304" name="Shape 304"/>
          <p:cNvSpPr>
            <a:spLocks noGrp="1"/>
          </p:cNvSpPr>
          <p:nvPr>
            <p:ph type="title"/>
          </p:nvPr>
        </p:nvSpPr>
        <p:spPr>
          <a:xfrm>
            <a:off x="952500" y="-421676"/>
            <a:ext cx="11099800" cy="2159001"/>
          </a:xfrm>
          <a:prstGeom prst="rect">
            <a:avLst/>
          </a:prstGeom>
        </p:spPr>
        <p:txBody>
          <a:bodyPr/>
          <a:lstStyle/>
          <a:p>
            <a:r>
              <a:t>Perché la GR?</a:t>
            </a:r>
          </a:p>
        </p:txBody>
      </p:sp>
      <p:sp>
        <p:nvSpPr>
          <p:cNvPr id="305" name="Shape 305"/>
          <p:cNvSpPr>
            <a:spLocks noGrp="1"/>
          </p:cNvSpPr>
          <p:nvPr>
            <p:ph type="body" sz="half" idx="1"/>
          </p:nvPr>
        </p:nvSpPr>
        <p:spPr>
          <a:xfrm>
            <a:off x="97807" y="6264048"/>
            <a:ext cx="12809185" cy="3533171"/>
          </a:xfrm>
          <a:prstGeom prst="rect">
            <a:avLst/>
          </a:prstGeom>
        </p:spPr>
        <p:txBody>
          <a:bodyPr/>
          <a:lstStyle/>
          <a:p>
            <a:pPr marL="0" indent="0" algn="just" defTabSz="525779">
              <a:buSzTx/>
              <a:buNone/>
              <a:defRPr sz="3239">
                <a:solidFill>
                  <a:srgbClr val="FFFFFF"/>
                </a:solidFill>
              </a:defRPr>
            </a:pPr>
            <a:r>
              <a:t>Vi è una inconsistenza tra la legge di gravitazione newtoniana e la SR:</a:t>
            </a:r>
          </a:p>
          <a:p>
            <a:pPr marL="400050" indent="-400050" algn="just" defTabSz="525779">
              <a:defRPr sz="3239">
                <a:solidFill>
                  <a:srgbClr val="FFFFFF"/>
                </a:solidFill>
              </a:defRPr>
            </a:pPr>
            <a:r>
              <a:t>l’interazione gravitazionale classica è istantanea, ma secondo SR nessuna informazione può viaggiare più veloce di c;</a:t>
            </a:r>
          </a:p>
          <a:p>
            <a:pPr marL="400050" indent="-400050" algn="just" defTabSz="525779">
              <a:defRPr sz="3239">
                <a:solidFill>
                  <a:srgbClr val="FFFFFF"/>
                </a:solidFill>
              </a:defRPr>
            </a:pPr>
            <a:r>
              <a:t>la legge di gravitazione varia da un sistema inerziale all’altro (contraddizione con il secondo postulato di Einstein). Non c’è </a:t>
            </a:r>
            <a:r>
              <a:rPr i="1"/>
              <a:t>invarianza di gauge</a:t>
            </a:r>
            <a:r>
              <a:t>.</a:t>
            </a:r>
          </a:p>
        </p:txBody>
      </p:sp>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07" name="spacesuit.0.jpg"/>
          <p:cNvPicPr>
            <a:picLocks noChangeAspect="1"/>
          </p:cNvPicPr>
          <p:nvPr/>
        </p:nvPicPr>
        <p:blipFill>
          <a:blip r:embed="rId2">
            <a:extLst/>
          </a:blip>
          <a:stretch>
            <a:fillRect/>
          </a:stretch>
        </p:blipFill>
        <p:spPr>
          <a:xfrm>
            <a:off x="-1255" y="1130659"/>
            <a:ext cx="13007310" cy="8671541"/>
          </a:xfrm>
          <a:prstGeom prst="rect">
            <a:avLst/>
          </a:prstGeom>
          <a:ln w="12700">
            <a:miter lim="400000"/>
          </a:ln>
        </p:spPr>
      </p:pic>
      <p:sp>
        <p:nvSpPr>
          <p:cNvPr id="308" name="Shape 308"/>
          <p:cNvSpPr>
            <a:spLocks noGrp="1"/>
          </p:cNvSpPr>
          <p:nvPr>
            <p:ph type="title"/>
          </p:nvPr>
        </p:nvSpPr>
        <p:spPr>
          <a:xfrm>
            <a:off x="952500" y="-368479"/>
            <a:ext cx="11099800" cy="2159001"/>
          </a:xfrm>
          <a:prstGeom prst="rect">
            <a:avLst/>
          </a:prstGeom>
        </p:spPr>
        <p:txBody>
          <a:bodyPr/>
          <a:lstStyle>
            <a:lvl1pPr>
              <a:defRPr>
                <a:solidFill>
                  <a:srgbClr val="FFFFFF"/>
                </a:solidFill>
              </a:defRPr>
            </a:lvl1pPr>
          </a:lstStyle>
          <a:p>
            <a:r>
              <a:t>Principio di Equivalenza</a:t>
            </a:r>
          </a:p>
        </p:txBody>
      </p:sp>
      <p:sp>
        <p:nvSpPr>
          <p:cNvPr id="309" name="Shape 309"/>
          <p:cNvSpPr>
            <a:spLocks noGrp="1"/>
          </p:cNvSpPr>
          <p:nvPr>
            <p:ph type="body" sz="half" idx="1"/>
          </p:nvPr>
        </p:nvSpPr>
        <p:spPr>
          <a:xfrm>
            <a:off x="173480" y="7435873"/>
            <a:ext cx="12657840" cy="2371723"/>
          </a:xfrm>
          <a:prstGeom prst="rect">
            <a:avLst/>
          </a:prstGeom>
        </p:spPr>
        <p:txBody>
          <a:bodyPr/>
          <a:lstStyle/>
          <a:p>
            <a:pPr marL="0" indent="0" algn="r" defTabSz="508254">
              <a:buSzTx/>
              <a:buNone/>
              <a:defRPr sz="3132"/>
            </a:pPr>
            <a:r>
              <a:t>Per superare questi inconvenienti, all’interno della teoria della GR, Einstein enuncia un principio importante: </a:t>
            </a:r>
            <a:r>
              <a:rPr i="1"/>
              <a:t>in un campo gravitazionale qualsiasi, è sempre possibile scegliere un </a:t>
            </a:r>
            <a:r>
              <a:rPr i="1">
                <a:hlinkClick r:id="rId3"/>
              </a:rPr>
              <a:t>sistema di riferimento</a:t>
            </a:r>
            <a:r>
              <a:rPr i="1"/>
              <a:t>, dove gli effetti dell'accelerazione dovuti al campo gravitazionale sono nulli</a:t>
            </a:r>
            <a:r>
              <a:t>.</a:t>
            </a:r>
          </a:p>
        </p:txBody>
      </p:sp>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11" name="TremblayRM3-5.jpg"/>
          <p:cNvPicPr>
            <a:picLocks noChangeAspect="1"/>
          </p:cNvPicPr>
          <p:nvPr/>
        </p:nvPicPr>
        <p:blipFill>
          <a:blip r:embed="rId2">
            <a:extLst/>
          </a:blip>
          <a:stretch>
            <a:fillRect/>
          </a:stretch>
        </p:blipFill>
        <p:spPr>
          <a:xfrm>
            <a:off x="-1" y="4470695"/>
            <a:ext cx="13004801" cy="5331969"/>
          </a:xfrm>
          <a:prstGeom prst="rect">
            <a:avLst/>
          </a:prstGeom>
          <a:ln w="12700">
            <a:miter lim="400000"/>
          </a:ln>
        </p:spPr>
      </p:pic>
      <p:sp>
        <p:nvSpPr>
          <p:cNvPr id="312" name="Shape 312"/>
          <p:cNvSpPr>
            <a:spLocks noGrp="1"/>
          </p:cNvSpPr>
          <p:nvPr>
            <p:ph type="title"/>
          </p:nvPr>
        </p:nvSpPr>
        <p:spPr>
          <a:xfrm>
            <a:off x="952500" y="-355703"/>
            <a:ext cx="11099800" cy="2159001"/>
          </a:xfrm>
          <a:prstGeom prst="rect">
            <a:avLst/>
          </a:prstGeom>
        </p:spPr>
        <p:txBody>
          <a:bodyPr/>
          <a:lstStyle>
            <a:lvl1pPr>
              <a:defRPr sz="7800">
                <a:solidFill>
                  <a:srgbClr val="FFFFFF"/>
                </a:solidFill>
              </a:defRPr>
            </a:lvl1pPr>
          </a:lstStyle>
          <a:p>
            <a:r>
              <a:t>Ascensore di Einstein</a:t>
            </a:r>
          </a:p>
        </p:txBody>
      </p:sp>
      <p:sp>
        <p:nvSpPr>
          <p:cNvPr id="313" name="Shape 313"/>
          <p:cNvSpPr>
            <a:spLocks noGrp="1"/>
          </p:cNvSpPr>
          <p:nvPr>
            <p:ph type="body" sz="half" idx="1"/>
          </p:nvPr>
        </p:nvSpPr>
        <p:spPr>
          <a:xfrm>
            <a:off x="98628" y="1538779"/>
            <a:ext cx="12807545" cy="2839906"/>
          </a:xfrm>
          <a:prstGeom prst="rect">
            <a:avLst/>
          </a:prstGeom>
        </p:spPr>
        <p:txBody>
          <a:bodyPr>
            <a:normAutofit lnSpcReduction="10000"/>
          </a:bodyPr>
          <a:lstStyle/>
          <a:p>
            <a:pPr marL="0" indent="0" algn="ctr" defTabSz="384047">
              <a:buSzTx/>
              <a:buNone/>
              <a:defRPr sz="3024">
                <a:solidFill>
                  <a:srgbClr val="FFFFFF"/>
                </a:solidFill>
              </a:defRPr>
            </a:pPr>
            <a:r>
              <a:t>Sia posto un osservatore in una stanza chiusa, senza finestre. Se questa è poggiata sulla terra, l’osservatore sente la forza peso (lanciando una pallina, cadrà).</a:t>
            </a:r>
          </a:p>
          <a:p>
            <a:pPr marL="0" indent="0" algn="ctr" defTabSz="384047">
              <a:buSzTx/>
              <a:buNone/>
              <a:defRPr sz="3024">
                <a:solidFill>
                  <a:srgbClr val="FFFFFF"/>
                </a:solidFill>
              </a:defRPr>
            </a:pPr>
            <a:r>
              <a:t>In mezzo allo spazio, al contrario, se l’osservatore sente una forza peso non potrà mai capire se è dovuta ad una interazione gravitazionale o ad una accelerazione della stanza in direzione opposta.</a:t>
            </a:r>
          </a:p>
        </p:txBody>
      </p:sp>
    </p:spTree>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15" name="deflection.jpg"/>
          <p:cNvPicPr>
            <a:picLocks noChangeAspect="1"/>
          </p:cNvPicPr>
          <p:nvPr/>
        </p:nvPicPr>
        <p:blipFill>
          <a:blip r:embed="rId2">
            <a:extLst/>
          </a:blip>
          <a:srcRect t="5076"/>
          <a:stretch>
            <a:fillRect/>
          </a:stretch>
        </p:blipFill>
        <p:spPr>
          <a:xfrm>
            <a:off x="0" y="5916"/>
            <a:ext cx="13004801" cy="6943859"/>
          </a:xfrm>
          <a:prstGeom prst="rect">
            <a:avLst/>
          </a:prstGeom>
          <a:ln w="12700">
            <a:miter lim="400000"/>
          </a:ln>
        </p:spPr>
      </p:pic>
      <p:sp>
        <p:nvSpPr>
          <p:cNvPr id="316" name="Shape 316"/>
          <p:cNvSpPr>
            <a:spLocks noGrp="1"/>
          </p:cNvSpPr>
          <p:nvPr>
            <p:ph type="title"/>
          </p:nvPr>
        </p:nvSpPr>
        <p:spPr>
          <a:xfrm>
            <a:off x="4298881" y="444500"/>
            <a:ext cx="7753419" cy="2159000"/>
          </a:xfrm>
          <a:prstGeom prst="rect">
            <a:avLst/>
          </a:prstGeom>
        </p:spPr>
        <p:txBody>
          <a:bodyPr/>
          <a:lstStyle>
            <a:lvl1pPr defTabSz="490727">
              <a:defRPr sz="6719"/>
            </a:lvl1pPr>
          </a:lstStyle>
          <a:p>
            <a:r>
              <a:t>Deflessione luminosa</a:t>
            </a:r>
          </a:p>
        </p:txBody>
      </p:sp>
      <p:sp>
        <p:nvSpPr>
          <p:cNvPr id="317" name="Shape 317"/>
          <p:cNvSpPr>
            <a:spLocks noGrp="1"/>
          </p:cNvSpPr>
          <p:nvPr>
            <p:ph type="body" sz="half" idx="1"/>
          </p:nvPr>
        </p:nvSpPr>
        <p:spPr>
          <a:xfrm>
            <a:off x="58608" y="6899557"/>
            <a:ext cx="12887584" cy="2851065"/>
          </a:xfrm>
          <a:prstGeom prst="rect">
            <a:avLst/>
          </a:prstGeom>
        </p:spPr>
        <p:txBody>
          <a:bodyPr/>
          <a:lstStyle/>
          <a:p>
            <a:pPr marL="0" indent="0" algn="ctr" defTabSz="443991">
              <a:buSzTx/>
              <a:buNone/>
              <a:defRPr sz="2736">
                <a:solidFill>
                  <a:srgbClr val="FFFFFF"/>
                </a:solidFill>
              </a:defRPr>
            </a:pPr>
            <a:r>
              <a:t>È interessante osservare che la deformazione spaziotemporale è intrinseca della geometria dello spaziotempo, e non è una deformazione esclusivamente spaziale.</a:t>
            </a:r>
          </a:p>
          <a:p>
            <a:pPr marL="0" indent="0" algn="ctr" defTabSz="443991">
              <a:buSzTx/>
              <a:buNone/>
              <a:defRPr sz="2736" i="1">
                <a:solidFill>
                  <a:srgbClr val="FFFFFF"/>
                </a:solidFill>
              </a:defRPr>
            </a:pPr>
            <a:r>
              <a:t>(Differenziamo lo spaziotempo dallo spazio fisico)</a:t>
            </a:r>
            <a:r>
              <a:rPr i="0"/>
              <a:t>.</a:t>
            </a:r>
          </a:p>
          <a:p>
            <a:pPr marL="0" indent="0" algn="ctr" defTabSz="443991">
              <a:buSzTx/>
              <a:buNone/>
              <a:defRPr sz="2736">
                <a:solidFill>
                  <a:srgbClr val="FFFFFF"/>
                </a:solidFill>
              </a:defRPr>
            </a:pPr>
            <a:r>
              <a:t>Si osserva nella deflessione della luce delle stelle. Per esempio, nel 1919, è stata osservata una notevole deviazione della posizione di certe stelle durante un’eclissi di sole, dal fisico inglese Arthur Eddington.</a:t>
            </a:r>
          </a:p>
        </p:txBody>
      </p:sp>
    </p:spTree>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19" name="ns_gw_art.jpg"/>
          <p:cNvPicPr>
            <a:picLocks noChangeAspect="1"/>
          </p:cNvPicPr>
          <p:nvPr/>
        </p:nvPicPr>
        <p:blipFill>
          <a:blip r:embed="rId2">
            <a:extLst/>
          </a:blip>
          <a:stretch>
            <a:fillRect/>
          </a:stretch>
        </p:blipFill>
        <p:spPr>
          <a:xfrm>
            <a:off x="0" y="2448937"/>
            <a:ext cx="13004801" cy="7311392"/>
          </a:xfrm>
          <a:prstGeom prst="rect">
            <a:avLst/>
          </a:prstGeom>
          <a:ln w="12700">
            <a:miter lim="400000"/>
          </a:ln>
        </p:spPr>
      </p:pic>
      <p:sp>
        <p:nvSpPr>
          <p:cNvPr id="320" name="Shape 320"/>
          <p:cNvSpPr>
            <a:spLocks noGrp="1"/>
          </p:cNvSpPr>
          <p:nvPr>
            <p:ph type="title"/>
          </p:nvPr>
        </p:nvSpPr>
        <p:spPr>
          <a:xfrm>
            <a:off x="952500" y="314267"/>
            <a:ext cx="11099800" cy="1771073"/>
          </a:xfrm>
          <a:prstGeom prst="rect">
            <a:avLst/>
          </a:prstGeom>
        </p:spPr>
        <p:txBody>
          <a:bodyPr/>
          <a:lstStyle>
            <a:lvl1pPr>
              <a:defRPr sz="8200">
                <a:solidFill>
                  <a:srgbClr val="FFFFFF"/>
                </a:solidFill>
              </a:defRPr>
            </a:lvl1pPr>
          </a:lstStyle>
          <a:p>
            <a:r>
              <a:t>Teoria - Osservazione</a:t>
            </a:r>
          </a:p>
        </p:txBody>
      </p:sp>
      <p:sp>
        <p:nvSpPr>
          <p:cNvPr id="321" name="Shape 321"/>
          <p:cNvSpPr>
            <a:spLocks noGrp="1"/>
          </p:cNvSpPr>
          <p:nvPr>
            <p:ph type="body" sz="half" idx="1"/>
          </p:nvPr>
        </p:nvSpPr>
        <p:spPr>
          <a:xfrm>
            <a:off x="201956" y="2477884"/>
            <a:ext cx="5754322" cy="7253498"/>
          </a:xfrm>
          <a:prstGeom prst="rect">
            <a:avLst/>
          </a:prstGeom>
        </p:spPr>
        <p:txBody>
          <a:bodyPr/>
          <a:lstStyle/>
          <a:p>
            <a:pPr marL="0" indent="0">
              <a:buSzTx/>
              <a:buNone/>
              <a:defRPr>
                <a:solidFill>
                  <a:srgbClr val="FFFFFF"/>
                </a:solidFill>
              </a:defRPr>
            </a:pPr>
            <a:r>
              <a:t>Questa nuova formulazione della fisica risolve alcune incompatibilità tra teoria classica newtoniana e dato sperimentale.</a:t>
            </a:r>
          </a:p>
          <a:p>
            <a:pPr marL="0" indent="0">
              <a:buSzTx/>
              <a:buNone/>
              <a:defRPr>
                <a:solidFill>
                  <a:srgbClr val="FFFFFF"/>
                </a:solidFill>
              </a:defRPr>
            </a:pPr>
            <a:r>
              <a:t>In particolare, corregge la teoria della precessione del perielio di Mercurio. Inoltre riesce a studiare e descrivere oggetti cosmologici come i buchi neri.</a:t>
            </a:r>
          </a:p>
        </p:txBody>
      </p:sp>
    </p:spTree>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23" name="qke69vd.gif"/>
          <p:cNvPicPr>
            <a:picLocks/>
          </p:cNvPicPr>
          <p:nvPr/>
        </p:nvPicPr>
        <p:blipFill>
          <a:blip r:embed="rId2">
            <a:extLst/>
          </a:blip>
          <a:stretch>
            <a:fillRect/>
          </a:stretch>
        </p:blipFill>
        <p:spPr>
          <a:xfrm>
            <a:off x="684039" y="0"/>
            <a:ext cx="11636722" cy="9753601"/>
          </a:xfrm>
          <a:prstGeom prst="rect">
            <a:avLst/>
          </a:prstGeom>
          <a:ln w="12700">
            <a:miter lim="400000"/>
          </a:ln>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 name="main-qimg-a0153a7d6aa80b81bb26a7cbea96e272-c-filtered.jpeg"/>
          <p:cNvPicPr>
            <a:picLocks noChangeAspect="1"/>
          </p:cNvPicPr>
          <p:nvPr/>
        </p:nvPicPr>
        <p:blipFill>
          <a:blip r:embed="rId2">
            <a:alphaModFix amt="87584"/>
            <a:extLst/>
          </a:blip>
          <a:stretch>
            <a:fillRect/>
          </a:stretch>
        </p:blipFill>
        <p:spPr>
          <a:xfrm>
            <a:off x="69923" y="-1522"/>
            <a:ext cx="12864954" cy="9756644"/>
          </a:xfrm>
          <a:prstGeom prst="rect">
            <a:avLst/>
          </a:prstGeom>
          <a:ln w="12700">
            <a:miter lim="400000"/>
          </a:ln>
        </p:spPr>
      </p:pic>
      <p:sp>
        <p:nvSpPr>
          <p:cNvPr id="136" name="Shape 136"/>
          <p:cNvSpPr>
            <a:spLocks noGrp="1"/>
          </p:cNvSpPr>
          <p:nvPr>
            <p:ph type="title"/>
          </p:nvPr>
        </p:nvSpPr>
        <p:spPr>
          <a:xfrm>
            <a:off x="647806" y="156633"/>
            <a:ext cx="11709188" cy="2159001"/>
          </a:xfrm>
          <a:prstGeom prst="rect">
            <a:avLst/>
          </a:prstGeom>
        </p:spPr>
        <p:txBody>
          <a:bodyPr/>
          <a:lstStyle>
            <a:lvl1pPr defTabSz="508254">
              <a:defRPr sz="6960"/>
            </a:lvl1pPr>
          </a:lstStyle>
          <a:p>
            <a:r>
              <a:t>Sistemi di riferimento inerziali</a:t>
            </a:r>
          </a:p>
        </p:txBody>
      </p:sp>
      <p:sp>
        <p:nvSpPr>
          <p:cNvPr id="137" name="Shape 137"/>
          <p:cNvSpPr>
            <a:spLocks noGrp="1"/>
          </p:cNvSpPr>
          <p:nvPr>
            <p:ph type="body" sz="half" idx="1"/>
          </p:nvPr>
        </p:nvSpPr>
        <p:spPr>
          <a:xfrm>
            <a:off x="2962473" y="3225866"/>
            <a:ext cx="7079854" cy="5054468"/>
          </a:xfrm>
          <a:prstGeom prst="rect">
            <a:avLst/>
          </a:prstGeom>
        </p:spPr>
        <p:txBody>
          <a:bodyPr/>
          <a:lstStyle>
            <a:lvl1pPr marL="0" indent="0" algn="ctr">
              <a:buSzTx/>
              <a:buNone/>
            </a:lvl1pPr>
          </a:lstStyle>
          <a:p>
            <a:r>
              <a:t>Un sistema di riferimento è detto inerziale se vale il primo principio della dinamica: dato un punto materiale non sottoposto a forze esterne, esso preserverà lo stato di quiete o lo stato di moto rettilineo uniforme che lo caratterizza.</a:t>
            </a:r>
          </a:p>
        </p:txBody>
      </p:sp>
    </p:spTree>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25" name="e71_1.png"/>
          <p:cNvPicPr>
            <a:picLocks noChangeAspect="1"/>
          </p:cNvPicPr>
          <p:nvPr/>
        </p:nvPicPr>
        <p:blipFill>
          <a:blip r:embed="rId2">
            <a:extLst/>
          </a:blip>
          <a:stretch>
            <a:fillRect/>
          </a:stretch>
        </p:blipFill>
        <p:spPr>
          <a:xfrm>
            <a:off x="-2650" y="1054"/>
            <a:ext cx="8160245" cy="9751492"/>
          </a:xfrm>
          <a:prstGeom prst="rect">
            <a:avLst/>
          </a:prstGeom>
          <a:ln w="12700">
            <a:miter lim="400000"/>
          </a:ln>
        </p:spPr>
      </p:pic>
      <p:sp>
        <p:nvSpPr>
          <p:cNvPr id="326" name="Shape 326"/>
          <p:cNvSpPr>
            <a:spLocks noGrp="1"/>
          </p:cNvSpPr>
          <p:nvPr>
            <p:ph type="title"/>
          </p:nvPr>
        </p:nvSpPr>
        <p:spPr>
          <a:xfrm>
            <a:off x="7686012" y="-397574"/>
            <a:ext cx="5269929" cy="2159001"/>
          </a:xfrm>
          <a:prstGeom prst="rect">
            <a:avLst/>
          </a:prstGeom>
        </p:spPr>
        <p:txBody>
          <a:bodyPr/>
          <a:lstStyle>
            <a:lvl1pPr defTabSz="566674">
              <a:defRPr sz="7760">
                <a:solidFill>
                  <a:srgbClr val="FFFFFF"/>
                </a:solidFill>
              </a:defRPr>
            </a:lvl1pPr>
          </a:lstStyle>
          <a:p>
            <a:r>
              <a:t>Geodetiche</a:t>
            </a:r>
          </a:p>
        </p:txBody>
      </p:sp>
      <p:sp>
        <p:nvSpPr>
          <p:cNvPr id="327" name="Shape 327"/>
          <p:cNvSpPr>
            <a:spLocks noGrp="1"/>
          </p:cNvSpPr>
          <p:nvPr>
            <p:ph type="body" sz="half" idx="1"/>
          </p:nvPr>
        </p:nvSpPr>
        <p:spPr>
          <a:xfrm>
            <a:off x="7795097" y="1220983"/>
            <a:ext cx="5051760" cy="8445264"/>
          </a:xfrm>
          <a:prstGeom prst="rect">
            <a:avLst/>
          </a:prstGeom>
        </p:spPr>
        <p:txBody>
          <a:bodyPr/>
          <a:lstStyle/>
          <a:p>
            <a:pPr marL="0" indent="0" algn="r" defTabSz="543305">
              <a:buSzTx/>
              <a:buNone/>
              <a:defRPr sz="3348">
                <a:solidFill>
                  <a:srgbClr val="FFFFFF"/>
                </a:solidFill>
              </a:defRPr>
            </a:pPr>
            <a:r>
              <a:t>Una particella che si muove per lo spaziotempo curvato dalle masse segue delle traiettorie chiamate “geodetiche”, la retta è un caso particolare di geodetica in uno spaziotempo piano.</a:t>
            </a:r>
          </a:p>
          <a:p>
            <a:pPr marL="0" indent="0" algn="r" defTabSz="543305">
              <a:buSzTx/>
              <a:buNone/>
              <a:defRPr sz="3348">
                <a:solidFill>
                  <a:srgbClr val="FFFFFF"/>
                </a:solidFill>
              </a:defRPr>
            </a:pPr>
            <a:r>
              <a:t>La velocità della particella è data dal solito rapporto tra la lunghezza della geodetica percorsa e il tempo misurato nel sistema di riferimento mobile della particella.</a:t>
            </a:r>
          </a:p>
        </p:txBody>
      </p:sp>
    </p:spTree>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29" name="FTL_Blog_1.jpg"/>
          <p:cNvPicPr>
            <a:picLocks noChangeAspect="1"/>
          </p:cNvPicPr>
          <p:nvPr/>
        </p:nvPicPr>
        <p:blipFill>
          <a:blip r:embed="rId2">
            <a:extLst/>
          </a:blip>
          <a:srcRect t="1099"/>
          <a:stretch>
            <a:fillRect/>
          </a:stretch>
        </p:blipFill>
        <p:spPr>
          <a:xfrm>
            <a:off x="0" y="-480746"/>
            <a:ext cx="13004801" cy="8569178"/>
          </a:xfrm>
          <a:prstGeom prst="rect">
            <a:avLst/>
          </a:prstGeom>
          <a:ln w="12700">
            <a:miter lim="400000"/>
          </a:ln>
        </p:spPr>
      </p:pic>
      <p:sp>
        <p:nvSpPr>
          <p:cNvPr id="330" name="Shape 330"/>
          <p:cNvSpPr>
            <a:spLocks noGrp="1"/>
          </p:cNvSpPr>
          <p:nvPr>
            <p:ph type="title"/>
          </p:nvPr>
        </p:nvSpPr>
        <p:spPr>
          <a:xfrm>
            <a:off x="952500" y="-324534"/>
            <a:ext cx="11099800" cy="2159001"/>
          </a:xfrm>
          <a:prstGeom prst="rect">
            <a:avLst/>
          </a:prstGeom>
        </p:spPr>
        <p:txBody>
          <a:bodyPr/>
          <a:lstStyle/>
          <a:p>
            <a:r>
              <a:t>Equazione del moto</a:t>
            </a:r>
          </a:p>
        </p:txBody>
      </p:sp>
      <p:sp>
        <p:nvSpPr>
          <p:cNvPr id="331" name="Shape 331"/>
          <p:cNvSpPr>
            <a:spLocks noGrp="1"/>
          </p:cNvSpPr>
          <p:nvPr>
            <p:ph type="body" sz="half" idx="1"/>
          </p:nvPr>
        </p:nvSpPr>
        <p:spPr>
          <a:xfrm>
            <a:off x="51631" y="4762202"/>
            <a:ext cx="11099801" cy="3029179"/>
          </a:xfrm>
          <a:prstGeom prst="rect">
            <a:avLst/>
          </a:prstGeom>
        </p:spPr>
        <p:txBody>
          <a:bodyPr/>
          <a:lstStyle>
            <a:lvl1pPr marL="0" indent="0">
              <a:buSzTx/>
              <a:buNone/>
              <a:defRPr>
                <a:solidFill>
                  <a:srgbClr val="FFFFFF"/>
                </a:solidFill>
              </a:defRPr>
            </a:lvl1pPr>
          </a:lstStyle>
          <a:p>
            <a:r>
              <a:t>Le soluzioni dell’equazione di campo sono le più generali che al momento sappiamo trovare.</a:t>
            </a:r>
          </a:p>
        </p:txBody>
      </p:sp>
      <p:pic>
        <p:nvPicPr>
          <p:cNvPr id="332" name="Senza titolo.tiff"/>
          <p:cNvPicPr>
            <a:picLocks noChangeAspect="1"/>
          </p:cNvPicPr>
          <p:nvPr/>
        </p:nvPicPr>
        <p:blipFill>
          <a:blip r:embed="rId3">
            <a:extLst/>
          </a:blip>
          <a:srcRect t="5286" b="10907"/>
          <a:stretch>
            <a:fillRect/>
          </a:stretch>
        </p:blipFill>
        <p:spPr>
          <a:xfrm>
            <a:off x="1454150" y="8082421"/>
            <a:ext cx="10096500" cy="1681650"/>
          </a:xfrm>
          <a:prstGeom prst="rect">
            <a:avLst/>
          </a:prstGeom>
          <a:ln w="12700">
            <a:miter lim="400000"/>
          </a:ln>
        </p:spPr>
      </p:pic>
    </p:spTree>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34" name="Shape 334"/>
          <p:cNvSpPr>
            <a:spLocks noGrp="1"/>
          </p:cNvSpPr>
          <p:nvPr>
            <p:ph type="body" idx="14"/>
          </p:nvPr>
        </p:nvSpPr>
        <p:spPr>
          <a:xfrm>
            <a:off x="1270000" y="4279899"/>
            <a:ext cx="10464800" cy="1193801"/>
          </a:xfrm>
          <a:prstGeom prst="rect">
            <a:avLst/>
          </a:prstGeom>
        </p:spPr>
        <p:txBody>
          <a:bodyPr/>
          <a:lstStyle>
            <a:lvl1pPr>
              <a:defRPr sz="3600" b="1">
                <a:solidFill>
                  <a:srgbClr val="FFFFFF"/>
                </a:solidFill>
                <a:latin typeface="Helvetica"/>
                <a:ea typeface="Helvetica"/>
                <a:cs typeface="Helvetica"/>
                <a:sym typeface="Helvetica"/>
              </a:defRPr>
            </a:lvl1pPr>
          </a:lstStyle>
          <a:p>
            <a:r>
              <a:t>Tuttavia, sappiamo che la realtà fisica non è proprio quella che abbiamo appena descritto.</a:t>
            </a:r>
          </a:p>
        </p:txBody>
      </p:sp>
    </p:spTree>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6" name="I15-04-gauge2.jpg"/>
          <p:cNvPicPr>
            <a:picLocks noChangeAspect="1"/>
          </p:cNvPicPr>
          <p:nvPr/>
        </p:nvPicPr>
        <p:blipFill>
          <a:blip r:embed="rId2">
            <a:extLst/>
          </a:blip>
          <a:stretch>
            <a:fillRect/>
          </a:stretch>
        </p:blipFill>
        <p:spPr>
          <a:xfrm>
            <a:off x="-31750" y="1248836"/>
            <a:ext cx="13068407" cy="5566971"/>
          </a:xfrm>
          <a:prstGeom prst="rect">
            <a:avLst/>
          </a:prstGeom>
          <a:ln w="12700">
            <a:miter lim="400000"/>
          </a:ln>
        </p:spPr>
      </p:pic>
      <p:sp>
        <p:nvSpPr>
          <p:cNvPr id="337" name="Shape 337"/>
          <p:cNvSpPr>
            <a:spLocks noGrp="1"/>
          </p:cNvSpPr>
          <p:nvPr>
            <p:ph type="title"/>
          </p:nvPr>
        </p:nvSpPr>
        <p:spPr>
          <a:xfrm>
            <a:off x="952500" y="-302562"/>
            <a:ext cx="11099800" cy="2159001"/>
          </a:xfrm>
          <a:prstGeom prst="rect">
            <a:avLst/>
          </a:prstGeom>
        </p:spPr>
        <p:txBody>
          <a:bodyPr/>
          <a:lstStyle/>
          <a:p>
            <a:r>
              <a:t>Quantum Gravity</a:t>
            </a:r>
          </a:p>
        </p:txBody>
      </p:sp>
      <p:sp>
        <p:nvSpPr>
          <p:cNvPr id="338" name="Shape 338"/>
          <p:cNvSpPr>
            <a:spLocks noGrp="1"/>
          </p:cNvSpPr>
          <p:nvPr>
            <p:ph type="body" sz="half" idx="1"/>
          </p:nvPr>
        </p:nvSpPr>
        <p:spPr>
          <a:xfrm>
            <a:off x="5112" y="6254780"/>
            <a:ext cx="12994576" cy="3711868"/>
          </a:xfrm>
          <a:prstGeom prst="rect">
            <a:avLst/>
          </a:prstGeom>
        </p:spPr>
        <p:txBody>
          <a:bodyPr/>
          <a:lstStyle/>
          <a:p>
            <a:pPr marL="0" indent="0" algn="ctr">
              <a:buSzTx/>
              <a:buNone/>
            </a:pPr>
            <a:r>
              <a:t>Infatti, La GR è una teoria classica, ossia non quantistica. Trasformarla in una teoria quantistica è impossibile, per ora. Per poterlo fare è necessario modificare entrambe le teorie ma, purtroppo, sembra che funzionino abbastanza bene così come stanno.</a:t>
            </a:r>
          </a:p>
          <a:p>
            <a:pPr marL="0" indent="0" algn="ctr">
              <a:buSzTx/>
              <a:buNone/>
            </a:pPr>
            <a:r>
              <a:t>Ci serve ancora tempo…</a:t>
            </a:r>
          </a:p>
        </p:txBody>
      </p:sp>
    </p:spTree>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40" name="maxresdefault-filtered.jpeg"/>
          <p:cNvPicPr>
            <a:picLocks noChangeAspect="1"/>
          </p:cNvPicPr>
          <p:nvPr/>
        </p:nvPicPr>
        <p:blipFill>
          <a:blip r:embed="rId2">
            <a:extLst/>
          </a:blip>
          <a:stretch>
            <a:fillRect/>
          </a:stretch>
        </p:blipFill>
        <p:spPr>
          <a:xfrm>
            <a:off x="0" y="1219200"/>
            <a:ext cx="13004801" cy="7315200"/>
          </a:xfrm>
          <a:prstGeom prst="rect">
            <a:avLst/>
          </a:prstGeom>
          <a:ln w="12700">
            <a:miter lim="400000"/>
          </a:ln>
        </p:spPr>
      </p:pic>
      <p:sp>
        <p:nvSpPr>
          <p:cNvPr id="341" name="Shape 341"/>
          <p:cNvSpPr>
            <a:spLocks noGrp="1"/>
          </p:cNvSpPr>
          <p:nvPr>
            <p:ph type="body" idx="1"/>
          </p:nvPr>
        </p:nvSpPr>
        <p:spPr>
          <a:xfrm>
            <a:off x="1831395" y="1733550"/>
            <a:ext cx="11099801" cy="6286500"/>
          </a:xfrm>
          <a:prstGeom prst="rect">
            <a:avLst/>
          </a:prstGeom>
        </p:spPr>
        <p:txBody>
          <a:bodyPr/>
          <a:lstStyle/>
          <a:p>
            <a:pPr marL="0" indent="0" algn="r">
              <a:buSzTx/>
              <a:buNone/>
              <a:defRPr sz="4000">
                <a:solidFill>
                  <a:srgbClr val="FFFFFF"/>
                </a:solidFill>
              </a:defRPr>
            </a:pPr>
            <a:r>
              <a:rPr>
                <a:hlinkClick r:id="rId3"/>
              </a:rPr>
              <a:t>Carlo Rovelli</a:t>
            </a:r>
            <a:r>
              <a:t> sostiene che la GR e la QM «non possono essere entrambe giuste, perché si contraddicono l'un l’altra».</a:t>
            </a:r>
          </a:p>
          <a:p>
            <a:pPr marL="0" indent="0" algn="r">
              <a:buSzTx/>
              <a:buNone/>
              <a:defRPr sz="4000">
                <a:solidFill>
                  <a:srgbClr val="FFFFFF"/>
                </a:solidFill>
              </a:defRPr>
            </a:pPr>
            <a:endParaRPr/>
          </a:p>
          <a:p>
            <a:pPr marL="444499" indent="-444499" algn="r" defTabSz="457200">
              <a:defRPr sz="4000">
                <a:solidFill>
                  <a:srgbClr val="FFFFFF"/>
                </a:solidFill>
              </a:defRPr>
            </a:pPr>
            <a:r>
              <a:t>per la prima infatti «il mondo è uno spazio curvo dove tutto è continuo»;</a:t>
            </a:r>
          </a:p>
          <a:p>
            <a:pPr marL="444499" indent="-444499" algn="r" defTabSz="457200">
              <a:defRPr sz="4000">
                <a:solidFill>
                  <a:srgbClr val="FFFFFF"/>
                </a:solidFill>
              </a:defRPr>
            </a:pPr>
            <a:r>
              <a:t>per la seconda invece «il mondo è uno spazio piatto dove saltano quanti di energia».</a:t>
            </a:r>
          </a:p>
        </p:txBody>
      </p:sp>
    </p:spTree>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43" name="QuantumEntanglement.png"/>
          <p:cNvPicPr>
            <a:picLocks noGrp="1" noChangeAspect="1"/>
          </p:cNvPicPr>
          <p:nvPr>
            <p:ph type="pic" idx="13"/>
          </p:nvPr>
        </p:nvPicPr>
        <p:blipFill>
          <a:blip r:embed="rId2">
            <a:extLst/>
          </a:blip>
          <a:srcRect r="9656" b="6508"/>
          <a:stretch>
            <a:fillRect/>
          </a:stretch>
        </p:blipFill>
        <p:spPr>
          <a:xfrm>
            <a:off x="-276102" y="1596838"/>
            <a:ext cx="13557079" cy="7211148"/>
          </a:xfrm>
          <a:prstGeom prst="rect">
            <a:avLst/>
          </a:prstGeom>
        </p:spPr>
      </p:pic>
      <p:sp>
        <p:nvSpPr>
          <p:cNvPr id="344" name="Shape 344"/>
          <p:cNvSpPr>
            <a:spLocks noGrp="1"/>
          </p:cNvSpPr>
          <p:nvPr>
            <p:ph type="title"/>
          </p:nvPr>
        </p:nvSpPr>
        <p:spPr>
          <a:xfrm>
            <a:off x="1270000" y="3210"/>
            <a:ext cx="10464800" cy="1422401"/>
          </a:xfrm>
          <a:prstGeom prst="rect">
            <a:avLst/>
          </a:prstGeom>
        </p:spPr>
        <p:txBody>
          <a:bodyPr/>
          <a:lstStyle>
            <a:lvl1pPr>
              <a:defRPr>
                <a:solidFill>
                  <a:srgbClr val="FFFFFF"/>
                </a:solidFill>
              </a:defRPr>
            </a:lvl1pPr>
          </a:lstStyle>
          <a:p>
            <a:r>
              <a:t>ER=EPR</a:t>
            </a:r>
          </a:p>
        </p:txBody>
      </p:sp>
    </p:spTree>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46" name="AngusMcinnes-main.jpg"/>
          <p:cNvPicPr>
            <a:picLocks noChangeAspect="1"/>
          </p:cNvPicPr>
          <p:nvPr/>
        </p:nvPicPr>
        <p:blipFill>
          <a:blip r:embed="rId2">
            <a:extLst/>
          </a:blip>
          <a:stretch>
            <a:fillRect/>
          </a:stretch>
        </p:blipFill>
        <p:spPr>
          <a:xfrm>
            <a:off x="-19191" y="-77"/>
            <a:ext cx="13043182" cy="7336790"/>
          </a:xfrm>
          <a:prstGeom prst="rect">
            <a:avLst/>
          </a:prstGeom>
          <a:ln w="12700">
            <a:miter lim="400000"/>
          </a:ln>
        </p:spPr>
      </p:pic>
      <p:sp>
        <p:nvSpPr>
          <p:cNvPr id="347" name="Shape 347"/>
          <p:cNvSpPr>
            <a:spLocks noGrp="1"/>
          </p:cNvSpPr>
          <p:nvPr>
            <p:ph type="body" sz="half" idx="1"/>
          </p:nvPr>
        </p:nvSpPr>
        <p:spPr>
          <a:xfrm>
            <a:off x="318647" y="7427936"/>
            <a:ext cx="12367506" cy="2242174"/>
          </a:xfrm>
          <a:prstGeom prst="rect">
            <a:avLst/>
          </a:prstGeom>
        </p:spPr>
        <p:txBody>
          <a:bodyPr/>
          <a:lstStyle>
            <a:lvl1pPr marL="0" indent="0" algn="ctr" defTabSz="572516">
              <a:buSzTx/>
              <a:buNone/>
              <a:defRPr sz="4116">
                <a:solidFill>
                  <a:srgbClr val="FFFFFF"/>
                </a:solidFill>
              </a:defRPr>
            </a:lvl1pPr>
          </a:lstStyle>
          <a:p>
            <a:r>
              <a:t>Sentiremo parlare in futuro di una teoria quantistica della gravitazione, anche se è considerata una delle sfide più complicate della fisica contemporanea.</a:t>
            </a:r>
          </a:p>
        </p:txBody>
      </p:sp>
      <p:sp>
        <p:nvSpPr>
          <p:cNvPr id="348" name="Shape 348"/>
          <p:cNvSpPr/>
          <p:nvPr/>
        </p:nvSpPr>
        <p:spPr>
          <a:xfrm>
            <a:off x="11134827" y="6946029"/>
            <a:ext cx="1864869" cy="4064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000"/>
            </a:lvl1pPr>
          </a:lstStyle>
          <a:p>
            <a:r>
              <a:t>Quantum Foam</a:t>
            </a:r>
          </a:p>
        </p:txBody>
      </p:sp>
    </p:spTree>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0" name="IMG_0744.jpeg"/>
          <p:cNvPicPr>
            <a:picLocks noChangeAspect="1"/>
          </p:cNvPicPr>
          <p:nvPr/>
        </p:nvPicPr>
        <p:blipFill>
          <a:blip r:embed="rId2">
            <a:extLst/>
          </a:blip>
          <a:stretch>
            <a:fillRect/>
          </a:stretch>
        </p:blipFill>
        <p:spPr>
          <a:xfrm>
            <a:off x="-27662" y="-1"/>
            <a:ext cx="13060124" cy="9753601"/>
          </a:xfrm>
          <a:prstGeom prst="rect">
            <a:avLst/>
          </a:prstGeom>
          <a:ln w="12700">
            <a:miter lim="400000"/>
          </a:ln>
        </p:spPr>
      </p:pic>
      <p:sp>
        <p:nvSpPr>
          <p:cNvPr id="351" name="Shape 351"/>
          <p:cNvSpPr>
            <a:spLocks noGrp="1"/>
          </p:cNvSpPr>
          <p:nvPr>
            <p:ph type="title"/>
          </p:nvPr>
        </p:nvSpPr>
        <p:spPr>
          <a:xfrm>
            <a:off x="1270000" y="-242195"/>
            <a:ext cx="10464800" cy="3302001"/>
          </a:xfrm>
          <a:prstGeom prst="rect">
            <a:avLst/>
          </a:prstGeom>
        </p:spPr>
        <p:txBody>
          <a:bodyPr/>
          <a:lstStyle/>
          <a:p>
            <a:r>
              <a:t>Grazie</a:t>
            </a:r>
          </a:p>
        </p:txBody>
      </p:sp>
    </p:spTree>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53" name="Shape 353"/>
          <p:cNvSpPr>
            <a:spLocks noGrp="1"/>
          </p:cNvSpPr>
          <p:nvPr>
            <p:ph type="title"/>
          </p:nvPr>
        </p:nvSpPr>
        <p:spPr>
          <a:prstGeom prst="rect">
            <a:avLst/>
          </a:prstGeom>
        </p:spPr>
        <p:txBody>
          <a:bodyPr/>
          <a:lstStyle>
            <a:lvl1pPr>
              <a:defRPr sz="5000">
                <a:solidFill>
                  <a:srgbClr val="FFFFFF"/>
                </a:solidFill>
              </a:defRPr>
            </a:lvl1pPr>
          </a:lstStyle>
          <a:p>
            <a:r>
              <a:t>Bibliografia essenziale</a:t>
            </a:r>
          </a:p>
        </p:txBody>
      </p:sp>
      <p:sp>
        <p:nvSpPr>
          <p:cNvPr id="354" name="Shape 354"/>
          <p:cNvSpPr>
            <a:spLocks noGrp="1"/>
          </p:cNvSpPr>
          <p:nvPr>
            <p:ph type="body" idx="1"/>
          </p:nvPr>
        </p:nvSpPr>
        <p:spPr>
          <a:prstGeom prst="rect">
            <a:avLst/>
          </a:prstGeom>
        </p:spPr>
        <p:txBody>
          <a:bodyPr/>
          <a:lstStyle/>
          <a:p>
            <a:pPr>
              <a:defRPr>
                <a:solidFill>
                  <a:srgbClr val="FFFFFF"/>
                </a:solidFill>
              </a:defRPr>
            </a:pPr>
            <a:r>
              <a:t>D. J. Griffiths, </a:t>
            </a:r>
            <a:r>
              <a:rPr i="1"/>
              <a:t>Introduction to Electrodynamics</a:t>
            </a:r>
            <a:r>
              <a:t>, Pearson 2014</a:t>
            </a:r>
          </a:p>
          <a:p>
            <a:pPr>
              <a:defRPr>
                <a:solidFill>
                  <a:srgbClr val="FFFFFF"/>
                </a:solidFill>
              </a:defRPr>
            </a:pPr>
            <a:r>
              <a:t>A. Einstein L. Infeld, </a:t>
            </a:r>
            <a:r>
              <a:rPr i="1"/>
              <a:t>L’evoluzione della fisica</a:t>
            </a:r>
            <a:r>
              <a:t>, Bollati Boringhieri 2011</a:t>
            </a:r>
          </a:p>
          <a:p>
            <a:pPr>
              <a:defRPr>
                <a:solidFill>
                  <a:srgbClr val="FFFFFF"/>
                </a:solidFill>
              </a:defRPr>
            </a:pPr>
            <a:r>
              <a:t>C. Rovelli, </a:t>
            </a:r>
            <a:r>
              <a:rPr i="1"/>
              <a:t>Sette brevi lezioni di fisica</a:t>
            </a:r>
            <a:r>
              <a:t>, Adelphi 2014</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139" name="aHR0cDovL3d3dy5saXZlc2NpZW5jZS5jb20vaW1hZ2VzL2kvMDAwLzA0OC8wOTQvb3JpZ2luYWwvbGlnaHRuaW5nLWJvbHQtMTAwNzE1LTAyLmpwZw==.jpg"/>
          <p:cNvPicPr>
            <a:picLocks noChangeAspect="1"/>
          </p:cNvPicPr>
          <p:nvPr/>
        </p:nvPicPr>
        <p:blipFill>
          <a:blip r:embed="rId2">
            <a:extLst/>
          </a:blip>
          <a:stretch>
            <a:fillRect/>
          </a:stretch>
        </p:blipFill>
        <p:spPr>
          <a:xfrm>
            <a:off x="-819495" y="604982"/>
            <a:ext cx="14643790" cy="8543636"/>
          </a:xfrm>
          <a:prstGeom prst="rect">
            <a:avLst/>
          </a:prstGeom>
          <a:ln w="12700">
            <a:miter lim="400000"/>
          </a:ln>
        </p:spPr>
      </p:pic>
      <p:sp>
        <p:nvSpPr>
          <p:cNvPr id="140" name="Shape 140"/>
          <p:cNvSpPr>
            <a:spLocks noGrp="1"/>
          </p:cNvSpPr>
          <p:nvPr>
            <p:ph type="title"/>
          </p:nvPr>
        </p:nvSpPr>
        <p:spPr>
          <a:prstGeom prst="rect">
            <a:avLst/>
          </a:prstGeom>
        </p:spPr>
        <p:txBody>
          <a:bodyPr/>
          <a:lstStyle>
            <a:lvl1pPr>
              <a:defRPr>
                <a:solidFill>
                  <a:srgbClr val="FFFFFF"/>
                </a:solidFill>
              </a:defRPr>
            </a:lvl1pPr>
          </a:lstStyle>
          <a:p>
            <a:r>
              <a:t>Il lavoro di Maxwell</a:t>
            </a:r>
          </a:p>
        </p:txBody>
      </p:sp>
      <p:sp>
        <p:nvSpPr>
          <p:cNvPr id="141" name="Shape 141"/>
          <p:cNvSpPr>
            <a:spLocks noGrp="1"/>
          </p:cNvSpPr>
          <p:nvPr>
            <p:ph type="body" idx="1"/>
          </p:nvPr>
        </p:nvSpPr>
        <p:spPr>
          <a:xfrm>
            <a:off x="6038387" y="2065734"/>
            <a:ext cx="6884724" cy="7374732"/>
          </a:xfrm>
          <a:prstGeom prst="rect">
            <a:avLst/>
          </a:prstGeom>
        </p:spPr>
        <p:txBody>
          <a:bodyPr/>
          <a:lstStyle/>
          <a:p>
            <a:pPr marL="0" indent="0" algn="ctr" defTabSz="457200">
              <a:buSzTx/>
              <a:buNone/>
              <a:defRPr>
                <a:solidFill>
                  <a:srgbClr val="FFFFFF"/>
                </a:solidFill>
              </a:defRPr>
            </a:pPr>
            <a:r>
              <a:t>Nel testo </a:t>
            </a:r>
            <a:r>
              <a:rPr i="1"/>
              <a:t>A Dynamical Theory of the Electromagnetic Field</a:t>
            </a:r>
            <a:r>
              <a:t>, pubblicato da James Clerk Maxwell nel 1865, compaiono le quattro celebri equazioni dell’elettromagnetismo classico.</a:t>
            </a:r>
          </a:p>
          <a:p>
            <a:pPr marL="0" indent="0" algn="ctr" defTabSz="457200">
              <a:buSzTx/>
              <a:buNone/>
              <a:defRPr>
                <a:solidFill>
                  <a:srgbClr val="FFFFFF"/>
                </a:solidFill>
              </a:defRPr>
            </a:pPr>
            <a:r>
              <a:t>Einstein ha potuto sfruttare alcuni concetti ben noti di elettromagnetismo nel senso che definiremo.</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143" name="magnetic_field-s.jpg"/>
          <p:cNvPicPr>
            <a:picLocks noChangeAspect="1"/>
          </p:cNvPicPr>
          <p:nvPr/>
        </p:nvPicPr>
        <p:blipFill>
          <a:blip r:embed="rId2">
            <a:extLst/>
          </a:blip>
          <a:srcRect t="10386" b="22520"/>
          <a:stretch>
            <a:fillRect/>
          </a:stretch>
        </p:blipFill>
        <p:spPr>
          <a:xfrm>
            <a:off x="1984" y="892"/>
            <a:ext cx="13000712" cy="4906397"/>
          </a:xfrm>
          <a:prstGeom prst="rect">
            <a:avLst/>
          </a:prstGeom>
          <a:ln w="12700">
            <a:miter lim="400000"/>
          </a:ln>
        </p:spPr>
      </p:pic>
      <p:sp>
        <p:nvSpPr>
          <p:cNvPr id="144" name="Shape 144"/>
          <p:cNvSpPr>
            <a:spLocks noGrp="1"/>
          </p:cNvSpPr>
          <p:nvPr>
            <p:ph type="title"/>
          </p:nvPr>
        </p:nvSpPr>
        <p:spPr>
          <a:xfrm>
            <a:off x="952500" y="-330765"/>
            <a:ext cx="11099800" cy="2159001"/>
          </a:xfrm>
          <a:prstGeom prst="rect">
            <a:avLst/>
          </a:prstGeom>
        </p:spPr>
        <p:txBody>
          <a:bodyPr/>
          <a:lstStyle/>
          <a:p>
            <a:r>
              <a:t>Campi</a:t>
            </a:r>
          </a:p>
        </p:txBody>
      </p:sp>
      <p:sp>
        <p:nvSpPr>
          <p:cNvPr id="145" name="Shape 145"/>
          <p:cNvSpPr>
            <a:spLocks noGrp="1"/>
          </p:cNvSpPr>
          <p:nvPr>
            <p:ph type="body" idx="1"/>
          </p:nvPr>
        </p:nvSpPr>
        <p:spPr>
          <a:xfrm>
            <a:off x="172315" y="5204860"/>
            <a:ext cx="12660169" cy="4221076"/>
          </a:xfrm>
          <a:prstGeom prst="rect">
            <a:avLst/>
          </a:prstGeom>
        </p:spPr>
        <p:txBody>
          <a:bodyPr/>
          <a:lstStyle/>
          <a:p>
            <a:pPr marL="0" indent="0" algn="ctr">
              <a:buSzTx/>
              <a:buNone/>
              <a:defRPr>
                <a:solidFill>
                  <a:srgbClr val="FFFFFF"/>
                </a:solidFill>
              </a:defRPr>
            </a:pPr>
            <a:r>
              <a:t>Per comprendere il significato fisico delle equazioni di Maxwell, è necessario capire cosa si intenda per “campo”.</a:t>
            </a:r>
          </a:p>
          <a:p>
            <a:pPr marL="0" indent="0" algn="ctr">
              <a:buSzTx/>
              <a:buNone/>
              <a:defRPr>
                <a:solidFill>
                  <a:srgbClr val="FFFFFF"/>
                </a:solidFill>
              </a:defRPr>
            </a:pPr>
            <a:r>
              <a:t>D. J. Griffiths: “I can’t tell you, then, what a field </a:t>
            </a:r>
            <a:r>
              <a:rPr i="1"/>
              <a:t>is</a:t>
            </a:r>
            <a:r>
              <a:t> - only how to calculate it and what it can do for you once you’ve got it.”</a:t>
            </a:r>
          </a:p>
          <a:p>
            <a:pPr marL="0" indent="0" algn="ctr">
              <a:buSzTx/>
              <a:buNone/>
              <a:defRPr>
                <a:solidFill>
                  <a:srgbClr val="FFFFFF"/>
                </a:solidFill>
              </a:defRPr>
            </a:pPr>
            <a:r>
              <a:t>Un campo fisico può essere intuitivamente visualizzato come una proprietà dello spazio, una </a:t>
            </a:r>
            <a:r>
              <a:rPr i="1"/>
              <a:t>fibra</a:t>
            </a:r>
            <a:r>
              <a:t> che permea la realtà, dotata di una direzionalità preferenziale e intensità.</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47" name="Shape 147"/>
          <p:cNvSpPr>
            <a:spLocks noGrp="1"/>
          </p:cNvSpPr>
          <p:nvPr>
            <p:ph type="title"/>
          </p:nvPr>
        </p:nvSpPr>
        <p:spPr>
          <a:xfrm>
            <a:off x="952500" y="316358"/>
            <a:ext cx="11099800" cy="2159001"/>
          </a:xfrm>
          <a:prstGeom prst="rect">
            <a:avLst/>
          </a:prstGeom>
        </p:spPr>
        <p:txBody>
          <a:bodyPr/>
          <a:lstStyle>
            <a:lvl1pPr>
              <a:defRPr>
                <a:solidFill>
                  <a:srgbClr val="FFFFFF"/>
                </a:solidFill>
              </a:defRPr>
            </a:lvl1pPr>
          </a:lstStyle>
          <a:p>
            <a:r>
              <a:t>Equazioni di Maxwell</a:t>
            </a:r>
          </a:p>
        </p:txBody>
      </p:sp>
      <p:sp>
        <p:nvSpPr>
          <p:cNvPr id="148" name="Shape 148"/>
          <p:cNvSpPr>
            <a:spLocks noGrp="1"/>
          </p:cNvSpPr>
          <p:nvPr>
            <p:ph type="body" sz="half" idx="1"/>
          </p:nvPr>
        </p:nvSpPr>
        <p:spPr>
          <a:xfrm>
            <a:off x="5923135" y="2921050"/>
            <a:ext cx="6696650" cy="6286501"/>
          </a:xfrm>
          <a:prstGeom prst="rect">
            <a:avLst/>
          </a:prstGeom>
        </p:spPr>
        <p:txBody>
          <a:bodyPr/>
          <a:lstStyle/>
          <a:p>
            <a:pPr algn="just">
              <a:defRPr>
                <a:solidFill>
                  <a:srgbClr val="FFFFFF"/>
                </a:solidFill>
              </a:defRPr>
            </a:pPr>
            <a:r>
              <a:t>esistenza monopoli elettrici, le cariche;</a:t>
            </a:r>
          </a:p>
          <a:p>
            <a:pPr algn="just">
              <a:defRPr>
                <a:solidFill>
                  <a:srgbClr val="FFFFFF"/>
                </a:solidFill>
              </a:defRPr>
            </a:pPr>
            <a:r>
              <a:t>inesistenza monopoli magnetici;</a:t>
            </a:r>
          </a:p>
          <a:p>
            <a:pPr algn="just">
              <a:defRPr>
                <a:solidFill>
                  <a:srgbClr val="FFFFFF"/>
                </a:solidFill>
              </a:defRPr>
            </a:pPr>
            <a:r>
              <a:t>una variazione di campi magnetici determina un campo elettrico indotto;</a:t>
            </a:r>
          </a:p>
          <a:p>
            <a:pPr algn="just">
              <a:defRPr>
                <a:solidFill>
                  <a:srgbClr val="FFFFFF"/>
                </a:solidFill>
              </a:defRPr>
            </a:pPr>
            <a:r>
              <a:t>una variazione di campo elettrico determina un campo magnetico indotto;</a:t>
            </a:r>
          </a:p>
        </p:txBody>
      </p:sp>
      <p:pic>
        <p:nvPicPr>
          <p:cNvPr id="149" name="90b47d52331835f3da8e604e8a6b2b5e--nerd-humor-humour.jpg"/>
          <p:cNvPicPr>
            <a:picLocks noChangeAspect="1"/>
          </p:cNvPicPr>
          <p:nvPr/>
        </p:nvPicPr>
        <p:blipFill>
          <a:blip r:embed="rId2">
            <a:extLst/>
          </a:blip>
          <a:stretch>
            <a:fillRect/>
          </a:stretch>
        </p:blipFill>
        <p:spPr>
          <a:xfrm>
            <a:off x="149135" y="3346871"/>
            <a:ext cx="5799629" cy="4812458"/>
          </a:xfrm>
          <a:prstGeom prst="rect">
            <a:avLst/>
          </a:prstGeom>
          <a:ln w="12700">
            <a:miter lim="400000"/>
          </a:ln>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151" name="maxresdefault.jpg"/>
          <p:cNvPicPr>
            <a:picLocks noChangeAspect="1"/>
          </p:cNvPicPr>
          <p:nvPr/>
        </p:nvPicPr>
        <p:blipFill>
          <a:blip r:embed="rId2">
            <a:extLst/>
          </a:blip>
          <a:stretch>
            <a:fillRect/>
          </a:stretch>
        </p:blipFill>
        <p:spPr>
          <a:xfrm>
            <a:off x="4036" y="3903"/>
            <a:ext cx="12996728" cy="7310660"/>
          </a:xfrm>
          <a:prstGeom prst="rect">
            <a:avLst/>
          </a:prstGeom>
          <a:ln w="12700">
            <a:miter lim="400000"/>
          </a:ln>
        </p:spPr>
      </p:pic>
      <p:sp>
        <p:nvSpPr>
          <p:cNvPr id="152" name="Shape 152"/>
          <p:cNvSpPr>
            <a:spLocks noGrp="1"/>
          </p:cNvSpPr>
          <p:nvPr>
            <p:ph type="title"/>
          </p:nvPr>
        </p:nvSpPr>
        <p:spPr>
          <a:xfrm>
            <a:off x="952500" y="-159597"/>
            <a:ext cx="11099800" cy="2159001"/>
          </a:xfrm>
          <a:prstGeom prst="rect">
            <a:avLst/>
          </a:prstGeom>
        </p:spPr>
        <p:txBody>
          <a:bodyPr/>
          <a:lstStyle>
            <a:lvl1pPr>
              <a:defRPr i="1">
                <a:solidFill>
                  <a:srgbClr val="FFFFFF"/>
                </a:solidFill>
              </a:defRPr>
            </a:lvl1pPr>
          </a:lstStyle>
          <a:p>
            <a:r>
              <a:t>c</a:t>
            </a:r>
          </a:p>
        </p:txBody>
      </p:sp>
      <p:sp>
        <p:nvSpPr>
          <p:cNvPr id="153" name="Shape 153"/>
          <p:cNvSpPr>
            <a:spLocks noGrp="1"/>
          </p:cNvSpPr>
          <p:nvPr>
            <p:ph type="body" sz="half" idx="1"/>
          </p:nvPr>
        </p:nvSpPr>
        <p:spPr>
          <a:xfrm>
            <a:off x="296917" y="2649638"/>
            <a:ext cx="12410965" cy="3489124"/>
          </a:xfrm>
          <a:prstGeom prst="rect">
            <a:avLst/>
          </a:prstGeom>
        </p:spPr>
        <p:txBody>
          <a:bodyPr/>
          <a:lstStyle/>
          <a:p>
            <a:pPr marL="0" indent="0" algn="ctr">
              <a:buSzTx/>
              <a:buNone/>
              <a:defRPr>
                <a:solidFill>
                  <a:srgbClr val="FFFFFF"/>
                </a:solidFill>
              </a:defRPr>
            </a:pPr>
            <a:r>
              <a:t>Si dimostra, a partire dalle equazioni di Maxwell, che esiste una costante: </a:t>
            </a:r>
            <a:r>
              <a:rPr i="1"/>
              <a:t>c</a:t>
            </a:r>
            <a:r>
              <a:t> è la velocità di un’onda elettromagnetica che si propaga nel vuoto.</a:t>
            </a:r>
          </a:p>
          <a:p>
            <a:pPr marL="0" indent="0" algn="ctr">
              <a:buSzTx/>
              <a:buNone/>
              <a:defRPr>
                <a:solidFill>
                  <a:srgbClr val="FFFFFF"/>
                </a:solidFill>
              </a:defRPr>
            </a:pPr>
            <a:r>
              <a:t>Questa costante ritornerà in tutta la trattazione della Relatività Speciale e Generale di Albert Einstein.</a:t>
            </a:r>
          </a:p>
          <a:p>
            <a:pPr marL="0" indent="0" algn="ctr">
              <a:buSzTx/>
              <a:buNone/>
              <a:defRPr>
                <a:solidFill>
                  <a:srgbClr val="FFFFFF"/>
                </a:solidFill>
              </a:defRPr>
            </a:pPr>
            <a:r>
              <a:t>In particolare, </a:t>
            </a:r>
            <a:r>
              <a:rPr i="1"/>
              <a:t>c</a:t>
            </a:r>
            <a:r>
              <a:t>≃299792458 m/s</a:t>
            </a:r>
          </a:p>
        </p:txBody>
      </p:sp>
      <p:pic>
        <p:nvPicPr>
          <p:cNvPr id="154" name="waveeq1.png"/>
          <p:cNvPicPr>
            <a:picLocks noChangeAspect="1"/>
          </p:cNvPicPr>
          <p:nvPr/>
        </p:nvPicPr>
        <p:blipFill>
          <a:blip r:embed="rId3">
            <a:extLst/>
          </a:blip>
          <a:stretch>
            <a:fillRect/>
          </a:stretch>
        </p:blipFill>
        <p:spPr>
          <a:xfrm>
            <a:off x="3045029" y="7267406"/>
            <a:ext cx="6914742" cy="2501356"/>
          </a:xfrm>
          <a:prstGeom prst="rect">
            <a:avLst/>
          </a:prstGeom>
          <a:ln w="12700">
            <a:miter lim="400000"/>
          </a:ln>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2730</Words>
  <Application>Microsoft Office PowerPoint</Application>
  <PresentationFormat>Personalizzato</PresentationFormat>
  <Paragraphs>201</Paragraphs>
  <Slides>58</Slides>
  <Notes>0</Notes>
  <HiddenSlides>0</HiddenSlides>
  <MMClips>1</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58</vt:i4>
      </vt:variant>
    </vt:vector>
  </HeadingPairs>
  <TitlesOfParts>
    <vt:vector size="64" baseType="lpstr">
      <vt:lpstr>Calibri</vt:lpstr>
      <vt:lpstr>Helvetica</vt:lpstr>
      <vt:lpstr>Helvetica Light</vt:lpstr>
      <vt:lpstr>Helvetica Neue</vt:lpstr>
      <vt:lpstr>STIXGeneral</vt:lpstr>
      <vt:lpstr>White</vt:lpstr>
      <vt:lpstr>Dalle Trasformazioni di Galileo alla Quantum Gravity</vt:lpstr>
      <vt:lpstr>Presentazione standard di PowerPoint</vt:lpstr>
      <vt:lpstr>Presentazione standard di PowerPoint</vt:lpstr>
      <vt:lpstr>Principio di relatività galileiana</vt:lpstr>
      <vt:lpstr>Sistemi di riferimento inerziali</vt:lpstr>
      <vt:lpstr>Il lavoro di Maxwell</vt:lpstr>
      <vt:lpstr>Campi</vt:lpstr>
      <vt:lpstr>Equazioni di Maxwell</vt:lpstr>
      <vt:lpstr>c</vt:lpstr>
      <vt:lpstr>Etere</vt:lpstr>
      <vt:lpstr>Moto terrestre nell’etere</vt:lpstr>
      <vt:lpstr>Michelson - Morley</vt:lpstr>
      <vt:lpstr>Annus mirabilis</vt:lpstr>
      <vt:lpstr>Gedankenexperiment</vt:lpstr>
      <vt:lpstr>Relatività della simultaneità</vt:lpstr>
      <vt:lpstr>Osservatore mobile</vt:lpstr>
      <vt:lpstr>Osservatore fisso</vt:lpstr>
      <vt:lpstr>Conclusione</vt:lpstr>
      <vt:lpstr>Dilatazione del tempo</vt:lpstr>
      <vt:lpstr>Osservatore mobile</vt:lpstr>
      <vt:lpstr>Osservatore fisso</vt:lpstr>
      <vt:lpstr>Conclusione</vt:lpstr>
      <vt:lpstr>Presentazione standard di PowerPoint</vt:lpstr>
      <vt:lpstr>Paradosso dei gemelli</vt:lpstr>
      <vt:lpstr>Soluzione</vt:lpstr>
      <vt:lpstr>Desincronizzazione</vt:lpstr>
      <vt:lpstr>Riscontro sperimentale</vt:lpstr>
      <vt:lpstr>Contrazione delle lunghezze</vt:lpstr>
      <vt:lpstr>Presentazione standard di PowerPoint</vt:lpstr>
      <vt:lpstr>Osservatore mobile</vt:lpstr>
      <vt:lpstr>Conclusione</vt:lpstr>
      <vt:lpstr>Paradosso “Barn &amp; Ladder”</vt:lpstr>
      <vt:lpstr>Spaziotempo</vt:lpstr>
      <vt:lpstr>Presentazione standard di PowerPoint</vt:lpstr>
      <vt:lpstr>Energia-massa</vt:lpstr>
      <vt:lpstr>Esempio pratico</vt:lpstr>
      <vt:lpstr>Presentazione standard di PowerPoint</vt:lpstr>
      <vt:lpstr>Diagramma di Minkowski</vt:lpstr>
      <vt:lpstr>Presentazione standard di PowerPoint</vt:lpstr>
      <vt:lpstr>Soluzione paradosso di Ehrenfest</vt:lpstr>
      <vt:lpstr>OSSERVAZIONE FONDAMENTALE</vt:lpstr>
      <vt:lpstr>Relatività Generale</vt:lpstr>
      <vt:lpstr>Presentazione standard di PowerPoint</vt:lpstr>
      <vt:lpstr>Perché la GR?</vt:lpstr>
      <vt:lpstr>Principio di Equivalenza</vt:lpstr>
      <vt:lpstr>Ascensore di Einstein</vt:lpstr>
      <vt:lpstr>Deflessione luminosa</vt:lpstr>
      <vt:lpstr>Teoria - Osservazione</vt:lpstr>
      <vt:lpstr>Presentazione standard di PowerPoint</vt:lpstr>
      <vt:lpstr>Geodetiche</vt:lpstr>
      <vt:lpstr>Equazione del moto</vt:lpstr>
      <vt:lpstr>Presentazione standard di PowerPoint</vt:lpstr>
      <vt:lpstr>Quantum Gravity</vt:lpstr>
      <vt:lpstr>Presentazione standard di PowerPoint</vt:lpstr>
      <vt:lpstr>ER=EPR</vt:lpstr>
      <vt:lpstr>Presentazione standard di PowerPoint</vt:lpstr>
      <vt:lpstr>Grazie</vt:lpstr>
      <vt:lpstr>Bibliografia essenziale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Dalle Trasformazioni di Galileo alla Quantum Gravity</dc:title>
  <cp:lastModifiedBy>Cristian Gambarotti</cp:lastModifiedBy>
  <cp:revision>1</cp:revision>
  <dcterms:modified xsi:type="dcterms:W3CDTF">2018-05-05T10:47:24Z</dcterms:modified>
</cp:coreProperties>
</file>